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Smith" userId="96199297c74f3709" providerId="LiveId" clId="{88F118EA-F505-42C6-A8FE-1231AADC769C}"/>
    <pc:docChg chg="custSel modSld">
      <pc:chgData name="John Smith" userId="96199297c74f3709" providerId="LiveId" clId="{88F118EA-F505-42C6-A8FE-1231AADC769C}" dt="2021-06-26T10:51:18.521" v="135" actId="20577"/>
      <pc:docMkLst>
        <pc:docMk/>
      </pc:docMkLst>
      <pc:sldChg chg="modSp mod">
        <pc:chgData name="John Smith" userId="96199297c74f3709" providerId="LiveId" clId="{88F118EA-F505-42C6-A8FE-1231AADC769C}" dt="2021-06-26T10:51:18.521" v="135" actId="20577"/>
        <pc:sldMkLst>
          <pc:docMk/>
          <pc:sldMk cId="3590833095" sldId="275"/>
        </pc:sldMkLst>
        <pc:spChg chg="mod">
          <ac:chgData name="John Smith" userId="96199297c74f3709" providerId="LiveId" clId="{88F118EA-F505-42C6-A8FE-1231AADC769C}" dt="2021-06-26T10:51:18.521" v="135" actId="20577"/>
          <ac:spMkLst>
            <pc:docMk/>
            <pc:sldMk cId="3590833095" sldId="275"/>
            <ac:spMk id="3" creationId="{BBF3FA7E-D5F9-437E-90A7-400406753C0D}"/>
          </ac:spMkLst>
        </pc:spChg>
      </pc:sldChg>
    </pc:docChg>
  </pc:docChgLst>
  <pc:docChgLst>
    <pc:chgData name="John Smith" userId="96199297c74f3709" providerId="LiveId" clId="{1C500653-2C0D-4B98-A742-8E9CC8DFB204}"/>
    <pc:docChg chg="modSld">
      <pc:chgData name="John Smith" userId="96199297c74f3709" providerId="LiveId" clId="{1C500653-2C0D-4B98-A742-8E9CC8DFB204}" dt="2021-07-20T15:23:37.638" v="34" actId="20577"/>
      <pc:docMkLst>
        <pc:docMk/>
      </pc:docMkLst>
      <pc:sldChg chg="modSp mod">
        <pc:chgData name="John Smith" userId="96199297c74f3709" providerId="LiveId" clId="{1C500653-2C0D-4B98-A742-8E9CC8DFB204}" dt="2021-07-20T15:21:48.305" v="25" actId="20577"/>
        <pc:sldMkLst>
          <pc:docMk/>
          <pc:sldMk cId="63723653" sldId="266"/>
        </pc:sldMkLst>
        <pc:spChg chg="mod">
          <ac:chgData name="John Smith" userId="96199297c74f3709" providerId="LiveId" clId="{1C500653-2C0D-4B98-A742-8E9CC8DFB204}" dt="2021-07-20T15:21:48.305" v="25" actId="20577"/>
          <ac:spMkLst>
            <pc:docMk/>
            <pc:sldMk cId="63723653" sldId="266"/>
            <ac:spMk id="2" creationId="{700C3432-ADC7-46C1-85CE-1F5EFACD33FC}"/>
          </ac:spMkLst>
        </pc:spChg>
      </pc:sldChg>
      <pc:sldChg chg="modSp mod">
        <pc:chgData name="John Smith" userId="96199297c74f3709" providerId="LiveId" clId="{1C500653-2C0D-4B98-A742-8E9CC8DFB204}" dt="2021-07-20T15:23:37.638" v="34" actId="20577"/>
        <pc:sldMkLst>
          <pc:docMk/>
          <pc:sldMk cId="1550845284" sldId="274"/>
        </pc:sldMkLst>
        <pc:spChg chg="mod">
          <ac:chgData name="John Smith" userId="96199297c74f3709" providerId="LiveId" clId="{1C500653-2C0D-4B98-A742-8E9CC8DFB204}" dt="2021-07-20T15:23:37.638" v="34" actId="20577"/>
          <ac:spMkLst>
            <pc:docMk/>
            <pc:sldMk cId="1550845284" sldId="274"/>
            <ac:spMk id="3" creationId="{15CD4E1B-91A4-4712-B11D-95A27CC45A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3E801-0625-421F-ACDD-DD801D691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60649F-3E42-4A93-A22A-31F49342CA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536F21-D6CF-46F1-9758-37A389E37CE0}"/>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5" name="Footer Placeholder 4">
            <a:extLst>
              <a:ext uri="{FF2B5EF4-FFF2-40B4-BE49-F238E27FC236}">
                <a16:creationId xmlns:a16="http://schemas.microsoft.com/office/drawing/2014/main" id="{E20E9CBF-2532-4C94-873D-41F2F862A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AF74E2-0ADC-40AE-88D6-992F88659C23}"/>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58073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0B429-095D-41CE-8BCE-6B69ED21B9B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FAD371-EA1A-4B87-88B9-2C570240C2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B4760F-B2C9-41A8-81FD-46958B64297F}"/>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5" name="Footer Placeholder 4">
            <a:extLst>
              <a:ext uri="{FF2B5EF4-FFF2-40B4-BE49-F238E27FC236}">
                <a16:creationId xmlns:a16="http://schemas.microsoft.com/office/drawing/2014/main" id="{B797C2C6-954D-4BF2-AD55-42FCB334A5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09D9F8-5E27-481B-8F64-C08E9A68D52C}"/>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2851633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F28710-E93E-4CC6-939F-6E8ABD58D8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3DE766-3DEE-478B-AEF8-849C4F20AF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AB9B8D-9989-4306-B118-C8B3BA24DF33}"/>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5" name="Footer Placeholder 4">
            <a:extLst>
              <a:ext uri="{FF2B5EF4-FFF2-40B4-BE49-F238E27FC236}">
                <a16:creationId xmlns:a16="http://schemas.microsoft.com/office/drawing/2014/main" id="{75F32046-370D-4AC5-9A7A-F7EADCF6FB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29ACCF-05DF-4909-A02D-FCF26D45EE36}"/>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2819660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1F4B-9EF6-408E-B2E1-C19C8914C1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3CBA62-AB85-4AF7-85AA-94C8240F94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4A49C5-A6A6-4F73-B2A3-8C1487868CED}"/>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5" name="Footer Placeholder 4">
            <a:extLst>
              <a:ext uri="{FF2B5EF4-FFF2-40B4-BE49-F238E27FC236}">
                <a16:creationId xmlns:a16="http://schemas.microsoft.com/office/drawing/2014/main" id="{5B0CFB9B-9D6A-481B-8DAF-2D8CEC03CC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B11468-A872-4A26-8697-2CE01DB56EDC}"/>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325041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F6F49-469C-4117-BEC4-EF2F46F135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9F8EA4-D6B5-419C-BA4F-2B5CB5CFD5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F73046-8F1A-4CFC-9067-6B3C8C5E870C}"/>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5" name="Footer Placeholder 4">
            <a:extLst>
              <a:ext uri="{FF2B5EF4-FFF2-40B4-BE49-F238E27FC236}">
                <a16:creationId xmlns:a16="http://schemas.microsoft.com/office/drawing/2014/main" id="{2AFA75B6-6341-4D27-ACF8-72C4AE1EA6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A6ABF0-4F27-44A5-B1E6-22CACB8FA1E0}"/>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68029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56699-0511-4991-B275-03791FEB50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ADA780-9915-4044-A4FF-911CEC01A0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19CB51F-8538-4696-AFA2-237186805C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67B9F3-D95A-4CDA-A658-C3628E29E838}"/>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6" name="Footer Placeholder 5">
            <a:extLst>
              <a:ext uri="{FF2B5EF4-FFF2-40B4-BE49-F238E27FC236}">
                <a16:creationId xmlns:a16="http://schemas.microsoft.com/office/drawing/2014/main" id="{6FF3C7D2-00C1-4E0B-8304-BB35E99C42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FE9417-D980-4BEE-9F76-1546C567FA3B}"/>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10159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8345E-9B92-4092-A343-A19D85F6877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168FB0-D166-4F86-90E6-16A6B5F046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2E9C1-B283-4375-B685-582CEE74B3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8B03459-6DE0-4B2A-AD64-BF0F1F904B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8C838-94BF-4A2B-B164-AE536751A4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D2493A-A2B5-429E-AA2A-94D75C3FA524}"/>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8" name="Footer Placeholder 7">
            <a:extLst>
              <a:ext uri="{FF2B5EF4-FFF2-40B4-BE49-F238E27FC236}">
                <a16:creationId xmlns:a16="http://schemas.microsoft.com/office/drawing/2014/main" id="{3C65D896-A310-42EC-8AA3-B0CC2BE1AC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762EA72-04D6-4877-8A7E-26616E65ABE5}"/>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348074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F1DDF-C544-4919-BE01-8F3B9AE0001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3E4031-2371-48C5-BC97-051756DC69C4}"/>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4" name="Footer Placeholder 3">
            <a:extLst>
              <a:ext uri="{FF2B5EF4-FFF2-40B4-BE49-F238E27FC236}">
                <a16:creationId xmlns:a16="http://schemas.microsoft.com/office/drawing/2014/main" id="{5CE83FCE-2B14-4722-8619-92E68FC3ACB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B44621-05CE-4DC0-A98F-55016B926D47}"/>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390157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7DCF08-4614-4D91-8359-45AFF82A11AB}"/>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3" name="Footer Placeholder 2">
            <a:extLst>
              <a:ext uri="{FF2B5EF4-FFF2-40B4-BE49-F238E27FC236}">
                <a16:creationId xmlns:a16="http://schemas.microsoft.com/office/drawing/2014/main" id="{4919DF79-8FE1-401B-ABC2-177ED2706B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420459-2E93-4CC7-A2A5-786826712294}"/>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2963779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1F644-41A0-4CC3-85B8-B6700532DA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D8E992-564E-4B17-88A2-F682050EA5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D40DA4-614C-4FE4-8328-D82D6507E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34A12-475F-4355-8C3A-2E3A431AD289}"/>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6" name="Footer Placeholder 5">
            <a:extLst>
              <a:ext uri="{FF2B5EF4-FFF2-40B4-BE49-F238E27FC236}">
                <a16:creationId xmlns:a16="http://schemas.microsoft.com/office/drawing/2014/main" id="{162AC2FC-1EDF-458C-827D-D8F351FDB7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8A9497-D35A-476E-A54F-53C46CA5095F}"/>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218861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82EC0-B738-4F96-ABB0-8C5A261D6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BF579E-F149-45CF-93F9-ADDEB1806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120DD7C-8E09-4B44-942A-80C9143AC8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CD9E63-032A-4102-9DBD-39BF6AF68A9D}"/>
              </a:ext>
            </a:extLst>
          </p:cNvPr>
          <p:cNvSpPr>
            <a:spLocks noGrp="1"/>
          </p:cNvSpPr>
          <p:nvPr>
            <p:ph type="dt" sz="half" idx="10"/>
          </p:nvPr>
        </p:nvSpPr>
        <p:spPr/>
        <p:txBody>
          <a:bodyPr/>
          <a:lstStyle/>
          <a:p>
            <a:fld id="{87728465-57B4-4F2B-8CFD-985EC45A0D98}" type="datetimeFigureOut">
              <a:rPr lang="en-GB" smtClean="0"/>
              <a:t>20/07/2021</a:t>
            </a:fld>
            <a:endParaRPr lang="en-GB"/>
          </a:p>
        </p:txBody>
      </p:sp>
      <p:sp>
        <p:nvSpPr>
          <p:cNvPr id="6" name="Footer Placeholder 5">
            <a:extLst>
              <a:ext uri="{FF2B5EF4-FFF2-40B4-BE49-F238E27FC236}">
                <a16:creationId xmlns:a16="http://schemas.microsoft.com/office/drawing/2014/main" id="{2901DC75-B437-4ED8-9383-364FED3E0E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57EA6E-98BB-4149-9134-EFA918CCDD96}"/>
              </a:ext>
            </a:extLst>
          </p:cNvPr>
          <p:cNvSpPr>
            <a:spLocks noGrp="1"/>
          </p:cNvSpPr>
          <p:nvPr>
            <p:ph type="sldNum" sz="quarter" idx="12"/>
          </p:nvPr>
        </p:nvSpPr>
        <p:spPr/>
        <p:txBody>
          <a:bodyPr/>
          <a:lstStyle/>
          <a:p>
            <a:fld id="{DDE52612-3E1A-4D13-B727-FB56CA34C59A}" type="slidenum">
              <a:rPr lang="en-GB" smtClean="0"/>
              <a:t>‹#›</a:t>
            </a:fld>
            <a:endParaRPr lang="en-GB"/>
          </a:p>
        </p:txBody>
      </p:sp>
    </p:spTree>
    <p:extLst>
      <p:ext uri="{BB962C8B-B14F-4D97-AF65-F5344CB8AC3E}">
        <p14:creationId xmlns:p14="http://schemas.microsoft.com/office/powerpoint/2010/main" val="405651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414DEC-31E1-402F-BDDD-FE22A7F6C1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6DBF5D-8139-42A3-8BE2-C5342CAEEC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B56A29-274B-42CF-9D01-9712908F6F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8465-57B4-4F2B-8CFD-985EC45A0D98}" type="datetimeFigureOut">
              <a:rPr lang="en-GB" smtClean="0"/>
              <a:t>20/07/2021</a:t>
            </a:fld>
            <a:endParaRPr lang="en-GB"/>
          </a:p>
        </p:txBody>
      </p:sp>
      <p:sp>
        <p:nvSpPr>
          <p:cNvPr id="5" name="Footer Placeholder 4">
            <a:extLst>
              <a:ext uri="{FF2B5EF4-FFF2-40B4-BE49-F238E27FC236}">
                <a16:creationId xmlns:a16="http://schemas.microsoft.com/office/drawing/2014/main" id="{BC6A13CA-2E81-4080-9FD4-6D385D614D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9CF147-3AB3-49CF-BE14-7870E9FF2F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52612-3E1A-4D13-B727-FB56CA34C59A}" type="slidenum">
              <a:rPr lang="en-GB" smtClean="0"/>
              <a:t>‹#›</a:t>
            </a:fld>
            <a:endParaRPr lang="en-GB"/>
          </a:p>
        </p:txBody>
      </p:sp>
    </p:spTree>
    <p:extLst>
      <p:ext uri="{BB962C8B-B14F-4D97-AF65-F5344CB8AC3E}">
        <p14:creationId xmlns:p14="http://schemas.microsoft.com/office/powerpoint/2010/main" val="2230487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E70A-AE6F-47A3-B352-300C0BBA60AD}"/>
              </a:ext>
            </a:extLst>
          </p:cNvPr>
          <p:cNvSpPr>
            <a:spLocks noGrp="1"/>
          </p:cNvSpPr>
          <p:nvPr>
            <p:ph type="ctrTitle"/>
          </p:nvPr>
        </p:nvSpPr>
        <p:spPr/>
        <p:txBody>
          <a:bodyPr/>
          <a:lstStyle/>
          <a:p>
            <a:r>
              <a:rPr lang="en-US" dirty="0"/>
              <a:t>FINISHING</a:t>
            </a:r>
            <a:endParaRPr lang="en-GB" dirty="0"/>
          </a:p>
        </p:txBody>
      </p:sp>
      <p:sp>
        <p:nvSpPr>
          <p:cNvPr id="3" name="Subtitle 2">
            <a:extLst>
              <a:ext uri="{FF2B5EF4-FFF2-40B4-BE49-F238E27FC236}">
                <a16:creationId xmlns:a16="http://schemas.microsoft.com/office/drawing/2014/main" id="{032E6021-230C-486D-A459-65A0860C162F}"/>
              </a:ext>
            </a:extLst>
          </p:cNvPr>
          <p:cNvSpPr>
            <a:spLocks noGrp="1"/>
          </p:cNvSpPr>
          <p:nvPr>
            <p:ph type="subTitle" idx="1"/>
          </p:nvPr>
        </p:nvSpPr>
        <p:spPr/>
        <p:txBody>
          <a:bodyPr/>
          <a:lstStyle/>
          <a:p>
            <a:r>
              <a:rPr lang="en-US" dirty="0"/>
              <a:t>A number of strategies by considering</a:t>
            </a:r>
          </a:p>
          <a:p>
            <a:r>
              <a:rPr lang="en-US" dirty="0"/>
              <a:t>Relative Rules, Definitions and Course Considerations</a:t>
            </a:r>
            <a:endParaRPr lang="en-GB" dirty="0"/>
          </a:p>
        </p:txBody>
      </p:sp>
    </p:spTree>
    <p:extLst>
      <p:ext uri="{BB962C8B-B14F-4D97-AF65-F5344CB8AC3E}">
        <p14:creationId xmlns:p14="http://schemas.microsoft.com/office/powerpoint/2010/main" val="2278217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445A2-F60E-43BF-A32E-4BE5F02B4481}"/>
              </a:ext>
            </a:extLst>
          </p:cNvPr>
          <p:cNvSpPr>
            <a:spLocks noGrp="1"/>
          </p:cNvSpPr>
          <p:nvPr>
            <p:ph type="title"/>
          </p:nvPr>
        </p:nvSpPr>
        <p:spPr/>
        <p:txBody>
          <a:bodyPr/>
          <a:lstStyle/>
          <a:p>
            <a:r>
              <a:rPr lang="en-US" dirty="0"/>
              <a:t>IN OTHER WORDS</a:t>
            </a:r>
            <a:endParaRPr lang="en-GB" dirty="0"/>
          </a:p>
        </p:txBody>
      </p:sp>
      <p:sp>
        <p:nvSpPr>
          <p:cNvPr id="3" name="Content Placeholder 2">
            <a:extLst>
              <a:ext uri="{FF2B5EF4-FFF2-40B4-BE49-F238E27FC236}">
                <a16:creationId xmlns:a16="http://schemas.microsoft.com/office/drawing/2014/main" id="{6A0CC051-FDB0-4C89-A58B-809BC29233B9}"/>
              </a:ext>
            </a:extLst>
          </p:cNvPr>
          <p:cNvSpPr>
            <a:spLocks noGrp="1"/>
          </p:cNvSpPr>
          <p:nvPr>
            <p:ph idx="1"/>
          </p:nvPr>
        </p:nvSpPr>
        <p:spPr>
          <a:xfrm>
            <a:off x="838200" y="1690688"/>
            <a:ext cx="10515600" cy="4486275"/>
          </a:xfrm>
        </p:spPr>
        <p:txBody>
          <a:bodyPr>
            <a:normAutofit lnSpcReduction="10000"/>
          </a:bodyPr>
          <a:lstStyle/>
          <a:p>
            <a:r>
              <a:rPr lang="en-US" dirty="0"/>
              <a:t>Finishing is not simply a matter of crossing or touching the finishing line and then relaxing.</a:t>
            </a:r>
          </a:p>
          <a:p>
            <a:r>
              <a:rPr lang="en-US" dirty="0"/>
              <a:t>You MUST complete the finishing process, having first taken any due penalties and then you MUST avoid any penalties during the finishing process and GET CLEAR of the FINISHING AREA</a:t>
            </a:r>
          </a:p>
          <a:p>
            <a:r>
              <a:rPr lang="en-US" dirty="0"/>
              <a:t>BECAUSE</a:t>
            </a:r>
          </a:p>
          <a:p>
            <a:r>
              <a:rPr lang="en-US" dirty="0"/>
              <a:t>Until you have done so you are potentially vulnerable</a:t>
            </a:r>
          </a:p>
          <a:p>
            <a:endParaRPr lang="en-US" dirty="0"/>
          </a:p>
          <a:p>
            <a:r>
              <a:rPr lang="en-US" dirty="0"/>
              <a:t>Simply hearing your sail number being called by the finishing team is NOT ENOUGH</a:t>
            </a:r>
            <a:endParaRPr lang="en-GB" dirty="0"/>
          </a:p>
        </p:txBody>
      </p:sp>
    </p:spTree>
    <p:extLst>
      <p:ext uri="{BB962C8B-B14F-4D97-AF65-F5344CB8AC3E}">
        <p14:creationId xmlns:p14="http://schemas.microsoft.com/office/powerpoint/2010/main" val="1902717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C3432-ADC7-46C1-85CE-1F5EFACD33FC}"/>
              </a:ext>
            </a:extLst>
          </p:cNvPr>
          <p:cNvSpPr>
            <a:spLocks noGrp="1"/>
          </p:cNvSpPr>
          <p:nvPr>
            <p:ph type="title"/>
          </p:nvPr>
        </p:nvSpPr>
        <p:spPr/>
        <p:txBody>
          <a:bodyPr/>
          <a:lstStyle/>
          <a:p>
            <a:r>
              <a:rPr lang="en-US" dirty="0"/>
              <a:t>Considerations</a:t>
            </a:r>
            <a:endParaRPr lang="en-GB" dirty="0"/>
          </a:p>
        </p:txBody>
      </p:sp>
      <p:sp>
        <p:nvSpPr>
          <p:cNvPr id="3" name="Content Placeholder 2">
            <a:extLst>
              <a:ext uri="{FF2B5EF4-FFF2-40B4-BE49-F238E27FC236}">
                <a16:creationId xmlns:a16="http://schemas.microsoft.com/office/drawing/2014/main" id="{BF2C211E-D99E-476A-9D32-25D7A0DEA72C}"/>
              </a:ext>
            </a:extLst>
          </p:cNvPr>
          <p:cNvSpPr>
            <a:spLocks noGrp="1"/>
          </p:cNvSpPr>
          <p:nvPr>
            <p:ph idx="1"/>
          </p:nvPr>
        </p:nvSpPr>
        <p:spPr/>
        <p:txBody>
          <a:bodyPr/>
          <a:lstStyle/>
          <a:p>
            <a:r>
              <a:rPr lang="en-US" dirty="0"/>
              <a:t>At this stage let us start to think about what kinds of consideration we need to give, even before we get our boat on the water.</a:t>
            </a:r>
            <a:endParaRPr lang="en-GB" dirty="0"/>
          </a:p>
        </p:txBody>
      </p:sp>
    </p:spTree>
    <p:extLst>
      <p:ext uri="{BB962C8B-B14F-4D97-AF65-F5344CB8AC3E}">
        <p14:creationId xmlns:p14="http://schemas.microsoft.com/office/powerpoint/2010/main" val="63723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53105-49B3-4766-90A7-4190EFF45E40}"/>
              </a:ext>
            </a:extLst>
          </p:cNvPr>
          <p:cNvSpPr>
            <a:spLocks noGrp="1"/>
          </p:cNvSpPr>
          <p:nvPr>
            <p:ph type="title"/>
          </p:nvPr>
        </p:nvSpPr>
        <p:spPr/>
        <p:txBody>
          <a:bodyPr/>
          <a:lstStyle/>
          <a:p>
            <a:r>
              <a:rPr lang="en-US" dirty="0"/>
              <a:t>STRATEGIES</a:t>
            </a:r>
            <a:endParaRPr lang="en-GB" dirty="0"/>
          </a:p>
        </p:txBody>
      </p:sp>
      <p:sp>
        <p:nvSpPr>
          <p:cNvPr id="3" name="Content Placeholder 2">
            <a:extLst>
              <a:ext uri="{FF2B5EF4-FFF2-40B4-BE49-F238E27FC236}">
                <a16:creationId xmlns:a16="http://schemas.microsoft.com/office/drawing/2014/main" id="{7FD4157F-9344-47EA-BDCA-930D41DB70E9}"/>
              </a:ext>
            </a:extLst>
          </p:cNvPr>
          <p:cNvSpPr>
            <a:spLocks noGrp="1"/>
          </p:cNvSpPr>
          <p:nvPr>
            <p:ph idx="1"/>
          </p:nvPr>
        </p:nvSpPr>
        <p:spPr/>
        <p:txBody>
          <a:bodyPr/>
          <a:lstStyle/>
          <a:p>
            <a:r>
              <a:rPr lang="en-US" dirty="0"/>
              <a:t>1.   Preparation ahead of launching</a:t>
            </a:r>
            <a:endParaRPr lang="en-GB" dirty="0"/>
          </a:p>
        </p:txBody>
      </p:sp>
    </p:spTree>
    <p:extLst>
      <p:ext uri="{BB962C8B-B14F-4D97-AF65-F5344CB8AC3E}">
        <p14:creationId xmlns:p14="http://schemas.microsoft.com/office/powerpoint/2010/main" val="2144486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DBE2-150F-4050-BBA7-327C1F14615F}"/>
              </a:ext>
            </a:extLst>
          </p:cNvPr>
          <p:cNvSpPr>
            <a:spLocks noGrp="1"/>
          </p:cNvSpPr>
          <p:nvPr>
            <p:ph type="title"/>
          </p:nvPr>
        </p:nvSpPr>
        <p:spPr/>
        <p:txBody>
          <a:bodyPr/>
          <a:lstStyle/>
          <a:p>
            <a:r>
              <a:rPr lang="en-US" dirty="0"/>
              <a:t>Preparation ahead of launching</a:t>
            </a:r>
            <a:endParaRPr lang="en-GB" dirty="0"/>
          </a:p>
        </p:txBody>
      </p:sp>
      <p:sp>
        <p:nvSpPr>
          <p:cNvPr id="3" name="Content Placeholder 2">
            <a:extLst>
              <a:ext uri="{FF2B5EF4-FFF2-40B4-BE49-F238E27FC236}">
                <a16:creationId xmlns:a16="http://schemas.microsoft.com/office/drawing/2014/main" id="{831BAD09-2469-4A7D-9775-5FEAAA036CF9}"/>
              </a:ext>
            </a:extLst>
          </p:cNvPr>
          <p:cNvSpPr>
            <a:spLocks noGrp="1"/>
          </p:cNvSpPr>
          <p:nvPr>
            <p:ph idx="1"/>
          </p:nvPr>
        </p:nvSpPr>
        <p:spPr/>
        <p:txBody>
          <a:bodyPr/>
          <a:lstStyle/>
          <a:p>
            <a:r>
              <a:rPr lang="en-US" dirty="0"/>
              <a:t>Here we are talking about not only the obvious preparation of the boat, properly waterproofed, batteries charged, rigging checked etc.</a:t>
            </a:r>
          </a:p>
          <a:p>
            <a:r>
              <a:rPr lang="en-US" dirty="0"/>
              <a:t>BUT don’t overlook self preparation, clothing and protection in case of weather issues</a:t>
            </a:r>
          </a:p>
          <a:p>
            <a:r>
              <a:rPr lang="en-US" dirty="0"/>
              <a:t>Check those rules and references again to make sure you don’t fall foul of even the simplest mistake</a:t>
            </a:r>
          </a:p>
          <a:p>
            <a:r>
              <a:rPr lang="en-US" dirty="0"/>
              <a:t>If you are sailing in a fleeted racing event, normally where larger numbers of competitors are involved, which fleet are you sailing in – CHECK the Fleet Board</a:t>
            </a:r>
            <a:endParaRPr lang="en-GB" dirty="0"/>
          </a:p>
        </p:txBody>
      </p:sp>
    </p:spTree>
    <p:extLst>
      <p:ext uri="{BB962C8B-B14F-4D97-AF65-F5344CB8AC3E}">
        <p14:creationId xmlns:p14="http://schemas.microsoft.com/office/powerpoint/2010/main" val="1186662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53105-49B3-4766-90A7-4190EFF45E40}"/>
              </a:ext>
            </a:extLst>
          </p:cNvPr>
          <p:cNvSpPr>
            <a:spLocks noGrp="1"/>
          </p:cNvSpPr>
          <p:nvPr>
            <p:ph type="title"/>
          </p:nvPr>
        </p:nvSpPr>
        <p:spPr/>
        <p:txBody>
          <a:bodyPr/>
          <a:lstStyle/>
          <a:p>
            <a:r>
              <a:rPr lang="en-US" dirty="0"/>
              <a:t>STRATEGIES</a:t>
            </a:r>
            <a:endParaRPr lang="en-GB" dirty="0"/>
          </a:p>
        </p:txBody>
      </p:sp>
      <p:sp>
        <p:nvSpPr>
          <p:cNvPr id="3" name="Content Placeholder 2">
            <a:extLst>
              <a:ext uri="{FF2B5EF4-FFF2-40B4-BE49-F238E27FC236}">
                <a16:creationId xmlns:a16="http://schemas.microsoft.com/office/drawing/2014/main" id="{7FD4157F-9344-47EA-BDCA-930D41DB70E9}"/>
              </a:ext>
            </a:extLst>
          </p:cNvPr>
          <p:cNvSpPr>
            <a:spLocks noGrp="1"/>
          </p:cNvSpPr>
          <p:nvPr>
            <p:ph idx="1"/>
          </p:nvPr>
        </p:nvSpPr>
        <p:spPr/>
        <p:txBody>
          <a:bodyPr/>
          <a:lstStyle/>
          <a:p>
            <a:r>
              <a:rPr lang="en-US" dirty="0"/>
              <a:t>1.   Preparation ahead of launching</a:t>
            </a:r>
          </a:p>
          <a:p>
            <a:r>
              <a:rPr lang="en-US" dirty="0"/>
              <a:t>2.   Launching and the Start</a:t>
            </a:r>
            <a:endParaRPr lang="en-GB" dirty="0"/>
          </a:p>
        </p:txBody>
      </p:sp>
    </p:spTree>
    <p:extLst>
      <p:ext uri="{BB962C8B-B14F-4D97-AF65-F5344CB8AC3E}">
        <p14:creationId xmlns:p14="http://schemas.microsoft.com/office/powerpoint/2010/main" val="1941041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F9B5B-E1F0-40E6-A63D-9A34772424E8}"/>
              </a:ext>
            </a:extLst>
          </p:cNvPr>
          <p:cNvSpPr>
            <a:spLocks noGrp="1"/>
          </p:cNvSpPr>
          <p:nvPr>
            <p:ph type="title"/>
          </p:nvPr>
        </p:nvSpPr>
        <p:spPr/>
        <p:txBody>
          <a:bodyPr/>
          <a:lstStyle/>
          <a:p>
            <a:r>
              <a:rPr lang="en-US" dirty="0"/>
              <a:t>Launching and the START</a:t>
            </a:r>
            <a:endParaRPr lang="en-GB" dirty="0"/>
          </a:p>
        </p:txBody>
      </p:sp>
      <p:sp>
        <p:nvSpPr>
          <p:cNvPr id="3" name="Content Placeholder 2">
            <a:extLst>
              <a:ext uri="{FF2B5EF4-FFF2-40B4-BE49-F238E27FC236}">
                <a16:creationId xmlns:a16="http://schemas.microsoft.com/office/drawing/2014/main" id="{78FDF77D-7A6B-49E8-ABDD-3067FFAF2464}"/>
              </a:ext>
            </a:extLst>
          </p:cNvPr>
          <p:cNvSpPr>
            <a:spLocks noGrp="1"/>
          </p:cNvSpPr>
          <p:nvPr>
            <p:ph idx="1"/>
          </p:nvPr>
        </p:nvSpPr>
        <p:spPr/>
        <p:txBody>
          <a:bodyPr/>
          <a:lstStyle/>
          <a:p>
            <a:r>
              <a:rPr lang="en-US" dirty="0"/>
              <a:t>OK, you’ve completed your preparation, maybe had a little practice sail and you are ready to launch.</a:t>
            </a:r>
          </a:p>
          <a:p>
            <a:r>
              <a:rPr lang="en-US" dirty="0"/>
              <a:t>Is there a specified launching and/or control area?</a:t>
            </a:r>
          </a:p>
          <a:p>
            <a:r>
              <a:rPr lang="en-US" dirty="0"/>
              <a:t>Are you in the correct Fleet?</a:t>
            </a:r>
          </a:p>
          <a:p>
            <a:endParaRPr lang="en-US" dirty="0"/>
          </a:p>
          <a:p>
            <a:r>
              <a:rPr lang="en-US" dirty="0"/>
              <a:t>OK, this presentation doesn’t intend to go into Starting procedures in detail but a reminder of where a start line is will not go amiss</a:t>
            </a:r>
          </a:p>
          <a:p>
            <a:pPr marL="0" indent="0">
              <a:buNone/>
            </a:pPr>
            <a:endParaRPr lang="en-GB" dirty="0"/>
          </a:p>
        </p:txBody>
      </p:sp>
    </p:spTree>
    <p:extLst>
      <p:ext uri="{BB962C8B-B14F-4D97-AF65-F5344CB8AC3E}">
        <p14:creationId xmlns:p14="http://schemas.microsoft.com/office/powerpoint/2010/main" val="408620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46EF7-6A07-4D7E-972A-B2F6DB28FD53}"/>
              </a:ext>
            </a:extLst>
          </p:cNvPr>
          <p:cNvSpPr>
            <a:spLocks noGrp="1"/>
          </p:cNvSpPr>
          <p:nvPr>
            <p:ph type="title"/>
          </p:nvPr>
        </p:nvSpPr>
        <p:spPr/>
        <p:txBody>
          <a:bodyPr/>
          <a:lstStyle/>
          <a:p>
            <a:r>
              <a:rPr lang="en-US" dirty="0"/>
              <a:t>Which is the correct start line?</a:t>
            </a:r>
            <a:endParaRPr lang="en-GB" dirty="0"/>
          </a:p>
        </p:txBody>
      </p:sp>
      <p:graphicFrame>
        <p:nvGraphicFramePr>
          <p:cNvPr id="65" name="Content Placeholder 64">
            <a:extLst>
              <a:ext uri="{FF2B5EF4-FFF2-40B4-BE49-F238E27FC236}">
                <a16:creationId xmlns:a16="http://schemas.microsoft.com/office/drawing/2014/main" id="{5E0A5379-FD2F-40C6-911C-D1BC44AAB8DE}"/>
              </a:ext>
            </a:extLst>
          </p:cNvPr>
          <p:cNvGraphicFramePr>
            <a:graphicFrameLocks noGrp="1"/>
          </p:cNvGraphicFramePr>
          <p:nvPr>
            <p:ph idx="1"/>
            <p:extLst>
              <p:ext uri="{D42A27DB-BD31-4B8C-83A1-F6EECF244321}">
                <p14:modId xmlns:p14="http://schemas.microsoft.com/office/powerpoint/2010/main" val="999915449"/>
              </p:ext>
            </p:extLst>
          </p:nvPr>
        </p:nvGraphicFramePr>
        <p:xfrm>
          <a:off x="1912690" y="1786855"/>
          <a:ext cx="5486400" cy="4295775"/>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4183831660"/>
                    </a:ext>
                  </a:extLst>
                </a:gridCol>
                <a:gridCol w="609600">
                  <a:extLst>
                    <a:ext uri="{9D8B030D-6E8A-4147-A177-3AD203B41FA5}">
                      <a16:colId xmlns:a16="http://schemas.microsoft.com/office/drawing/2014/main" val="1431140726"/>
                    </a:ext>
                  </a:extLst>
                </a:gridCol>
                <a:gridCol w="609600">
                  <a:extLst>
                    <a:ext uri="{9D8B030D-6E8A-4147-A177-3AD203B41FA5}">
                      <a16:colId xmlns:a16="http://schemas.microsoft.com/office/drawing/2014/main" val="2053708837"/>
                    </a:ext>
                  </a:extLst>
                </a:gridCol>
                <a:gridCol w="609600">
                  <a:extLst>
                    <a:ext uri="{9D8B030D-6E8A-4147-A177-3AD203B41FA5}">
                      <a16:colId xmlns:a16="http://schemas.microsoft.com/office/drawing/2014/main" val="1185992770"/>
                    </a:ext>
                  </a:extLst>
                </a:gridCol>
                <a:gridCol w="609600">
                  <a:extLst>
                    <a:ext uri="{9D8B030D-6E8A-4147-A177-3AD203B41FA5}">
                      <a16:colId xmlns:a16="http://schemas.microsoft.com/office/drawing/2014/main" val="604906915"/>
                    </a:ext>
                  </a:extLst>
                </a:gridCol>
                <a:gridCol w="609600">
                  <a:extLst>
                    <a:ext uri="{9D8B030D-6E8A-4147-A177-3AD203B41FA5}">
                      <a16:colId xmlns:a16="http://schemas.microsoft.com/office/drawing/2014/main" val="3050680357"/>
                    </a:ext>
                  </a:extLst>
                </a:gridCol>
                <a:gridCol w="609600">
                  <a:extLst>
                    <a:ext uri="{9D8B030D-6E8A-4147-A177-3AD203B41FA5}">
                      <a16:colId xmlns:a16="http://schemas.microsoft.com/office/drawing/2014/main" val="2709075767"/>
                    </a:ext>
                  </a:extLst>
                </a:gridCol>
                <a:gridCol w="609600">
                  <a:extLst>
                    <a:ext uri="{9D8B030D-6E8A-4147-A177-3AD203B41FA5}">
                      <a16:colId xmlns:a16="http://schemas.microsoft.com/office/drawing/2014/main" val="664012607"/>
                    </a:ext>
                  </a:extLst>
                </a:gridCol>
                <a:gridCol w="609600">
                  <a:extLst>
                    <a:ext uri="{9D8B030D-6E8A-4147-A177-3AD203B41FA5}">
                      <a16:colId xmlns:a16="http://schemas.microsoft.com/office/drawing/2014/main" val="1055025264"/>
                    </a:ext>
                  </a:extLst>
                </a:gridCol>
              </a:tblGrid>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38969394"/>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84080915"/>
                  </a:ext>
                </a:extLst>
              </a:tr>
              <a:tr h="190500">
                <a:tc>
                  <a:txBody>
                    <a:bodyPr/>
                    <a:lstStyle/>
                    <a:p>
                      <a:pPr algn="l" fontAlgn="b"/>
                      <a:r>
                        <a:rPr lang="en-GB" sz="1100" u="none" strike="noStrike">
                          <a:effectLst/>
                        </a:rPr>
                        <a:t>Line A</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41767235"/>
                  </a:ext>
                </a:extLst>
              </a:tr>
              <a:tr h="190500">
                <a:tc>
                  <a:txBody>
                    <a:bodyPr/>
                    <a:lstStyle/>
                    <a:p>
                      <a:pPr algn="l" fontAlgn="b"/>
                      <a:r>
                        <a:rPr lang="en-GB" sz="1100" u="none" strike="noStrike">
                          <a:effectLst/>
                        </a:rPr>
                        <a:t>Line B</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33961722"/>
                  </a:ext>
                </a:extLst>
              </a:tr>
              <a:tr h="190500">
                <a:tc>
                  <a:txBody>
                    <a:bodyPr/>
                    <a:lstStyle/>
                    <a:p>
                      <a:pPr algn="l" fontAlgn="b"/>
                      <a:r>
                        <a:rPr lang="en-GB" sz="1100" u="none" strike="noStrike">
                          <a:effectLst/>
                        </a:rPr>
                        <a:t>Line C</a:t>
                      </a:r>
                      <a:endParaRPr lang="en-GB" sz="1100" b="0" i="0" u="none" strike="noStrike">
                        <a:solidFill>
                          <a:srgbClr val="000000"/>
                        </a:solidFill>
                        <a:effectLst/>
                        <a:latin typeface="Calibri" panose="020F0502020204030204" pitchFamily="34" charset="0"/>
                      </a:endParaRPr>
                    </a:p>
                  </a:txBody>
                  <a:tcPr marL="0" marR="0" marT="0" marB="0" anchor="b"/>
                </a:tc>
                <a:tc gridSpan="3">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48609090"/>
                  </a:ext>
                </a:extLst>
              </a:tr>
              <a:tr h="190500">
                <a:tc>
                  <a:txBody>
                    <a:bodyPr/>
                    <a:lstStyle/>
                    <a:p>
                      <a:pPr algn="l" fontAlgn="b"/>
                      <a:r>
                        <a:rPr lang="en-GB" sz="1100" u="none" strike="noStrike">
                          <a:effectLst/>
                        </a:rPr>
                        <a:t>Line D</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71132719"/>
                  </a:ext>
                </a:extLst>
              </a:tr>
              <a:tr h="190500">
                <a:tc>
                  <a:txBody>
                    <a:bodyPr/>
                    <a:lstStyle/>
                    <a:p>
                      <a:pPr algn="l" fontAlgn="b"/>
                      <a:r>
                        <a:rPr lang="en-GB" sz="1100" u="none" strike="noStrike">
                          <a:effectLst/>
                        </a:rPr>
                        <a:t>Line E</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24639728"/>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14555949"/>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45505956"/>
                  </a:ext>
                </a:extLst>
              </a:tr>
              <a:tr h="29527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2">
                  <a:txBody>
                    <a:bodyPr/>
                    <a:lstStyle/>
                    <a:p>
                      <a:pPr algn="l" fontAlgn="b"/>
                      <a:r>
                        <a:rPr lang="en-GB" sz="1800" u="none" strike="noStrike">
                          <a:effectLst/>
                        </a:rPr>
                        <a:t>COURSE</a:t>
                      </a:r>
                      <a:endParaRPr lang="en-GB" sz="1800" b="1"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5473951"/>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17754797"/>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07028724"/>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1100" u="none" strike="noStrike">
                          <a:effectLst/>
                        </a:rPr>
                        <a:t>Buoy</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96502748"/>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15241944"/>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rowSpan="8" gridSpan="7">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6867660"/>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79831137"/>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16609361"/>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70934483"/>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63570322"/>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r>
                        <a:rPr lang="en-GB" sz="1100" u="none" strike="noStrike">
                          <a:effectLst/>
                        </a:rPr>
                        <a:t>Buoy</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58245994"/>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923627436"/>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9794042"/>
                  </a:ext>
                </a:extLst>
              </a:tr>
            </a:tbl>
          </a:graphicData>
        </a:graphic>
      </p:graphicFrame>
      <p:cxnSp>
        <p:nvCxnSpPr>
          <p:cNvPr id="66" name="Straight Connector 65">
            <a:extLst>
              <a:ext uri="{FF2B5EF4-FFF2-40B4-BE49-F238E27FC236}">
                <a16:creationId xmlns:a16="http://schemas.microsoft.com/office/drawing/2014/main" id="{426CB896-C36C-4C65-B6DF-B1BE33DD60E3}"/>
              </a:ext>
            </a:extLst>
          </p:cNvPr>
          <p:cNvCxnSpPr/>
          <p:nvPr/>
        </p:nvCxnSpPr>
        <p:spPr>
          <a:xfrm>
            <a:off x="2512765" y="2263105"/>
            <a:ext cx="1238250" cy="952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7" name="Straight Connector 66">
            <a:extLst>
              <a:ext uri="{FF2B5EF4-FFF2-40B4-BE49-F238E27FC236}">
                <a16:creationId xmlns:a16="http://schemas.microsoft.com/office/drawing/2014/main" id="{9171F6BD-4566-44B4-99CC-1A62F655D3E0}"/>
              </a:ext>
            </a:extLst>
          </p:cNvPr>
          <p:cNvCxnSpPr/>
          <p:nvPr/>
        </p:nvCxnSpPr>
        <p:spPr>
          <a:xfrm>
            <a:off x="2512765" y="2453605"/>
            <a:ext cx="1219200" cy="9525"/>
          </a:xfrm>
          <a:prstGeom prst="line">
            <a:avLst/>
          </a:prstGeom>
        </p:spPr>
        <p:style>
          <a:lnRef idx="3">
            <a:schemeClr val="accent6"/>
          </a:lnRef>
          <a:fillRef idx="0">
            <a:schemeClr val="accent6"/>
          </a:fillRef>
          <a:effectRef idx="2">
            <a:schemeClr val="accent6"/>
          </a:effectRef>
          <a:fontRef idx="minor">
            <a:schemeClr val="tx1"/>
          </a:fontRef>
        </p:style>
      </p:cxnSp>
      <p:cxnSp>
        <p:nvCxnSpPr>
          <p:cNvPr id="68" name="Straight Connector 67">
            <a:extLst>
              <a:ext uri="{FF2B5EF4-FFF2-40B4-BE49-F238E27FC236}">
                <a16:creationId xmlns:a16="http://schemas.microsoft.com/office/drawing/2014/main" id="{E663495D-FDCF-46B8-9EED-948C4F342E40}"/>
              </a:ext>
            </a:extLst>
          </p:cNvPr>
          <p:cNvCxnSpPr/>
          <p:nvPr/>
        </p:nvCxnSpPr>
        <p:spPr>
          <a:xfrm>
            <a:off x="2522290" y="2634580"/>
            <a:ext cx="1228725" cy="19050"/>
          </a:xfrm>
          <a:prstGeom prst="line">
            <a:avLst/>
          </a:prstGeom>
        </p:spPr>
        <p:style>
          <a:lnRef idx="3">
            <a:schemeClr val="accent1"/>
          </a:lnRef>
          <a:fillRef idx="0">
            <a:schemeClr val="accent1"/>
          </a:fillRef>
          <a:effectRef idx="2">
            <a:schemeClr val="accent1"/>
          </a:effectRef>
          <a:fontRef idx="minor">
            <a:schemeClr val="tx1"/>
          </a:fontRef>
        </p:style>
      </p:cxnSp>
      <p:cxnSp>
        <p:nvCxnSpPr>
          <p:cNvPr id="69" name="Straight Connector 68">
            <a:extLst>
              <a:ext uri="{FF2B5EF4-FFF2-40B4-BE49-F238E27FC236}">
                <a16:creationId xmlns:a16="http://schemas.microsoft.com/office/drawing/2014/main" id="{A92A6690-69ED-48CB-9444-D8090E0E3CA3}"/>
              </a:ext>
            </a:extLst>
          </p:cNvPr>
          <p:cNvCxnSpPr/>
          <p:nvPr/>
        </p:nvCxnSpPr>
        <p:spPr>
          <a:xfrm>
            <a:off x="2512765" y="2834605"/>
            <a:ext cx="1238250" cy="9525"/>
          </a:xfrm>
          <a:prstGeom prst="line">
            <a:avLst/>
          </a:prstGeom>
        </p:spPr>
        <p:style>
          <a:lnRef idx="3">
            <a:schemeClr val="accent2"/>
          </a:lnRef>
          <a:fillRef idx="0">
            <a:schemeClr val="accent2"/>
          </a:fillRef>
          <a:effectRef idx="2">
            <a:schemeClr val="accent2"/>
          </a:effectRef>
          <a:fontRef idx="minor">
            <a:schemeClr val="tx1"/>
          </a:fontRef>
        </p:style>
      </p:cxnSp>
      <p:cxnSp>
        <p:nvCxnSpPr>
          <p:cNvPr id="70" name="Straight Connector 69">
            <a:extLst>
              <a:ext uri="{FF2B5EF4-FFF2-40B4-BE49-F238E27FC236}">
                <a16:creationId xmlns:a16="http://schemas.microsoft.com/office/drawing/2014/main" id="{FA98869F-4633-4AD3-B892-AD2BB7FEAE74}"/>
              </a:ext>
            </a:extLst>
          </p:cNvPr>
          <p:cNvCxnSpPr/>
          <p:nvPr/>
        </p:nvCxnSpPr>
        <p:spPr>
          <a:xfrm>
            <a:off x="2512765" y="3025105"/>
            <a:ext cx="1247775" cy="19050"/>
          </a:xfrm>
          <a:prstGeom prst="line">
            <a:avLst/>
          </a:prstGeom>
        </p:spPr>
        <p:style>
          <a:lnRef idx="3">
            <a:schemeClr val="accent4"/>
          </a:lnRef>
          <a:fillRef idx="0">
            <a:schemeClr val="accent4"/>
          </a:fillRef>
          <a:effectRef idx="2">
            <a:schemeClr val="accent4"/>
          </a:effectRef>
          <a:fontRef idx="minor">
            <a:schemeClr val="tx1"/>
          </a:fontRef>
        </p:style>
      </p:cxnSp>
      <p:sp>
        <p:nvSpPr>
          <p:cNvPr id="71" name="Arrow: Down 70">
            <a:extLst>
              <a:ext uri="{FF2B5EF4-FFF2-40B4-BE49-F238E27FC236}">
                <a16:creationId xmlns:a16="http://schemas.microsoft.com/office/drawing/2014/main" id="{10E83C9F-A9E6-48A3-A316-184A421AF102}"/>
              </a:ext>
            </a:extLst>
          </p:cNvPr>
          <p:cNvSpPr/>
          <p:nvPr/>
        </p:nvSpPr>
        <p:spPr>
          <a:xfrm>
            <a:off x="5017840" y="1958305"/>
            <a:ext cx="484188" cy="2305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sz="900" b="1"/>
              <a:t>WIND  </a:t>
            </a:r>
          </a:p>
          <a:p>
            <a:pPr algn="l"/>
            <a:r>
              <a:rPr lang="en-GB" sz="900" b="1"/>
              <a:t> DIRECTION</a:t>
            </a:r>
          </a:p>
        </p:txBody>
      </p:sp>
      <p:sp>
        <p:nvSpPr>
          <p:cNvPr id="72" name="Oval 71">
            <a:extLst>
              <a:ext uri="{FF2B5EF4-FFF2-40B4-BE49-F238E27FC236}">
                <a16:creationId xmlns:a16="http://schemas.microsoft.com/office/drawing/2014/main" id="{DC7F1A7A-EA06-4E9C-9D27-DE7E2FAD3A48}"/>
              </a:ext>
            </a:extLst>
          </p:cNvPr>
          <p:cNvSpPr/>
          <p:nvPr/>
        </p:nvSpPr>
        <p:spPr>
          <a:xfrm>
            <a:off x="2598490" y="4568155"/>
            <a:ext cx="590550" cy="619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73" name="Oval 72">
            <a:extLst>
              <a:ext uri="{FF2B5EF4-FFF2-40B4-BE49-F238E27FC236}">
                <a16:creationId xmlns:a16="http://schemas.microsoft.com/office/drawing/2014/main" id="{F0EA5CA9-4034-4C67-8229-4085C7D672FC}"/>
              </a:ext>
            </a:extLst>
          </p:cNvPr>
          <p:cNvSpPr/>
          <p:nvPr/>
        </p:nvSpPr>
        <p:spPr>
          <a:xfrm>
            <a:off x="6170365" y="5339680"/>
            <a:ext cx="590550" cy="619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cxnSp>
        <p:nvCxnSpPr>
          <p:cNvPr id="74" name="Straight Connector 73">
            <a:extLst>
              <a:ext uri="{FF2B5EF4-FFF2-40B4-BE49-F238E27FC236}">
                <a16:creationId xmlns:a16="http://schemas.microsoft.com/office/drawing/2014/main" id="{692591FF-3C64-4605-B97D-D12D10798DCE}"/>
              </a:ext>
            </a:extLst>
          </p:cNvPr>
          <p:cNvCxnSpPr/>
          <p:nvPr/>
        </p:nvCxnSpPr>
        <p:spPr>
          <a:xfrm>
            <a:off x="2893765" y="4568155"/>
            <a:ext cx="3571875" cy="771525"/>
          </a:xfrm>
          <a:prstGeom prst="line">
            <a:avLst/>
          </a:prstGeom>
        </p:spPr>
        <p:style>
          <a:lnRef idx="3">
            <a:schemeClr val="accent2"/>
          </a:lnRef>
          <a:fillRef idx="0">
            <a:schemeClr val="accent2"/>
          </a:fillRef>
          <a:effectRef idx="2">
            <a:schemeClr val="accent2"/>
          </a:effectRef>
          <a:fontRef idx="minor">
            <a:schemeClr val="tx1"/>
          </a:fontRef>
        </p:style>
      </p:cxnSp>
      <p:cxnSp>
        <p:nvCxnSpPr>
          <p:cNvPr id="75" name="Straight Connector 74">
            <a:extLst>
              <a:ext uri="{FF2B5EF4-FFF2-40B4-BE49-F238E27FC236}">
                <a16:creationId xmlns:a16="http://schemas.microsoft.com/office/drawing/2014/main" id="{68DED0E3-6CD3-4721-9DBC-7CB4C3CDB823}"/>
              </a:ext>
            </a:extLst>
          </p:cNvPr>
          <p:cNvCxnSpPr/>
          <p:nvPr/>
        </p:nvCxnSpPr>
        <p:spPr>
          <a:xfrm>
            <a:off x="2903290" y="4872955"/>
            <a:ext cx="3571875" cy="78105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6" name="Straight Connector 75">
            <a:extLst>
              <a:ext uri="{FF2B5EF4-FFF2-40B4-BE49-F238E27FC236}">
                <a16:creationId xmlns:a16="http://schemas.microsoft.com/office/drawing/2014/main" id="{A658CCC1-2CAC-42D9-AFCF-1C64C84805E8}"/>
              </a:ext>
            </a:extLst>
          </p:cNvPr>
          <p:cNvCxnSpPr/>
          <p:nvPr/>
        </p:nvCxnSpPr>
        <p:spPr>
          <a:xfrm>
            <a:off x="2893765" y="5187280"/>
            <a:ext cx="3571875" cy="771525"/>
          </a:xfrm>
          <a:prstGeom prst="line">
            <a:avLst/>
          </a:prstGeom>
        </p:spPr>
        <p:style>
          <a:lnRef idx="3">
            <a:schemeClr val="accent4"/>
          </a:lnRef>
          <a:fillRef idx="0">
            <a:schemeClr val="accent4"/>
          </a:fillRef>
          <a:effectRef idx="2">
            <a:schemeClr val="accent4"/>
          </a:effectRef>
          <a:fontRef idx="minor">
            <a:schemeClr val="tx1"/>
          </a:fontRef>
        </p:style>
      </p:cxnSp>
      <p:cxnSp>
        <p:nvCxnSpPr>
          <p:cNvPr id="77" name="Straight Connector 76">
            <a:extLst>
              <a:ext uri="{FF2B5EF4-FFF2-40B4-BE49-F238E27FC236}">
                <a16:creationId xmlns:a16="http://schemas.microsoft.com/office/drawing/2014/main" id="{4E36CBD3-6433-4079-84F1-B9BE9EA95937}"/>
              </a:ext>
            </a:extLst>
          </p:cNvPr>
          <p:cNvCxnSpPr/>
          <p:nvPr/>
        </p:nvCxnSpPr>
        <p:spPr>
          <a:xfrm>
            <a:off x="2893765" y="5187280"/>
            <a:ext cx="3571875" cy="152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78" name="Straight Connector 77">
            <a:extLst>
              <a:ext uri="{FF2B5EF4-FFF2-40B4-BE49-F238E27FC236}">
                <a16:creationId xmlns:a16="http://schemas.microsoft.com/office/drawing/2014/main" id="{BB0729AE-FE86-4D06-8E8D-729C168F4C85}"/>
              </a:ext>
            </a:extLst>
          </p:cNvPr>
          <p:cNvCxnSpPr/>
          <p:nvPr/>
        </p:nvCxnSpPr>
        <p:spPr>
          <a:xfrm>
            <a:off x="3103315" y="4658643"/>
            <a:ext cx="3152775" cy="1209675"/>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9756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0294E2-51EB-45D2-AD75-55684CE3922D}"/>
              </a:ext>
            </a:extLst>
          </p:cNvPr>
          <p:cNvSpPr>
            <a:spLocks noGrp="1"/>
          </p:cNvSpPr>
          <p:nvPr>
            <p:ph type="title"/>
          </p:nvPr>
        </p:nvSpPr>
        <p:spPr/>
        <p:txBody>
          <a:bodyPr/>
          <a:lstStyle/>
          <a:p>
            <a:r>
              <a:rPr lang="en-US" dirty="0"/>
              <a:t>Line D</a:t>
            </a:r>
            <a:endParaRPr lang="en-GB" dirty="0"/>
          </a:p>
        </p:txBody>
      </p:sp>
      <p:sp>
        <p:nvSpPr>
          <p:cNvPr id="5" name="Content Placeholder 4">
            <a:extLst>
              <a:ext uri="{FF2B5EF4-FFF2-40B4-BE49-F238E27FC236}">
                <a16:creationId xmlns:a16="http://schemas.microsoft.com/office/drawing/2014/main" id="{51035744-B4A6-458B-8FCF-938B3A7AEB51}"/>
              </a:ext>
            </a:extLst>
          </p:cNvPr>
          <p:cNvSpPr>
            <a:spLocks noGrp="1"/>
          </p:cNvSpPr>
          <p:nvPr>
            <p:ph idx="1"/>
          </p:nvPr>
        </p:nvSpPr>
        <p:spPr/>
        <p:txBody>
          <a:bodyPr/>
          <a:lstStyle/>
          <a:p>
            <a:r>
              <a:rPr lang="en-US" dirty="0"/>
              <a:t>Why?</a:t>
            </a:r>
          </a:p>
          <a:p>
            <a:endParaRPr lang="en-US" dirty="0"/>
          </a:p>
          <a:p>
            <a:r>
              <a:rPr lang="en-US" dirty="0"/>
              <a:t>Because RRS Appendix E 3.4 (b) says</a:t>
            </a:r>
          </a:p>
          <a:p>
            <a:endParaRPr lang="en-US" dirty="0"/>
          </a:p>
          <a:p>
            <a:r>
              <a:rPr lang="en-GB"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 The starting </a:t>
            </a:r>
            <a:r>
              <a:rPr lang="en-GB"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and finishing </a:t>
            </a:r>
            <a:r>
              <a:rPr lang="en-GB"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lines shall be between the </a:t>
            </a:r>
            <a:r>
              <a:rPr lang="en-GB" b="1"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COURSE</a:t>
            </a:r>
            <a:r>
              <a:rPr lang="en-GB"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sides of the starting </a:t>
            </a:r>
            <a:r>
              <a:rPr lang="en-GB"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and finishing </a:t>
            </a:r>
            <a:r>
              <a:rPr lang="en-GB"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marks.</a:t>
            </a:r>
            <a:r>
              <a:rPr lang="en-GB"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dirty="0">
              <a:latin typeface="Calibri" panose="020F0502020204030204" pitchFamily="34" charset="0"/>
              <a:cs typeface="Times New Roman" panose="02020603050405020304" pitchFamily="18" charset="0"/>
            </a:endParaRPr>
          </a:p>
          <a:p>
            <a:endParaRPr lang="en-GB" dirty="0"/>
          </a:p>
        </p:txBody>
      </p:sp>
      <p:cxnSp>
        <p:nvCxnSpPr>
          <p:cNvPr id="7" name="Straight Connector 6">
            <a:extLst>
              <a:ext uri="{FF2B5EF4-FFF2-40B4-BE49-F238E27FC236}">
                <a16:creationId xmlns:a16="http://schemas.microsoft.com/office/drawing/2014/main" id="{91E9E4B5-0480-40EF-A285-8372CF427EEF}"/>
              </a:ext>
            </a:extLst>
          </p:cNvPr>
          <p:cNvCxnSpPr/>
          <p:nvPr/>
        </p:nvCxnSpPr>
        <p:spPr>
          <a:xfrm>
            <a:off x="2910980" y="973123"/>
            <a:ext cx="2164359" cy="0"/>
          </a:xfrm>
          <a:prstGeom prst="line">
            <a:avLst/>
          </a:prstGeom>
          <a:ln w="762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65336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53105-49B3-4766-90A7-4190EFF45E40}"/>
              </a:ext>
            </a:extLst>
          </p:cNvPr>
          <p:cNvSpPr>
            <a:spLocks noGrp="1"/>
          </p:cNvSpPr>
          <p:nvPr>
            <p:ph type="title"/>
          </p:nvPr>
        </p:nvSpPr>
        <p:spPr/>
        <p:txBody>
          <a:bodyPr/>
          <a:lstStyle/>
          <a:p>
            <a:r>
              <a:rPr lang="en-US" dirty="0"/>
              <a:t>STRATEGIES</a:t>
            </a:r>
            <a:endParaRPr lang="en-GB" dirty="0"/>
          </a:p>
        </p:txBody>
      </p:sp>
      <p:sp>
        <p:nvSpPr>
          <p:cNvPr id="3" name="Content Placeholder 2">
            <a:extLst>
              <a:ext uri="{FF2B5EF4-FFF2-40B4-BE49-F238E27FC236}">
                <a16:creationId xmlns:a16="http://schemas.microsoft.com/office/drawing/2014/main" id="{7FD4157F-9344-47EA-BDCA-930D41DB70E9}"/>
              </a:ext>
            </a:extLst>
          </p:cNvPr>
          <p:cNvSpPr>
            <a:spLocks noGrp="1"/>
          </p:cNvSpPr>
          <p:nvPr>
            <p:ph idx="1"/>
          </p:nvPr>
        </p:nvSpPr>
        <p:spPr/>
        <p:txBody>
          <a:bodyPr/>
          <a:lstStyle/>
          <a:p>
            <a:r>
              <a:rPr lang="en-US" dirty="0"/>
              <a:t>1.   Preparation ahead of launching</a:t>
            </a:r>
          </a:p>
          <a:p>
            <a:r>
              <a:rPr lang="en-US" dirty="0"/>
              <a:t>2.   Launching and the Start</a:t>
            </a:r>
          </a:p>
          <a:p>
            <a:r>
              <a:rPr lang="en-US" dirty="0"/>
              <a:t>3.   Starting</a:t>
            </a:r>
            <a:endParaRPr lang="en-GB" dirty="0"/>
          </a:p>
        </p:txBody>
      </p:sp>
    </p:spTree>
    <p:extLst>
      <p:ext uri="{BB962C8B-B14F-4D97-AF65-F5344CB8AC3E}">
        <p14:creationId xmlns:p14="http://schemas.microsoft.com/office/powerpoint/2010/main" val="3905254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8E387-E75A-41C6-B8B0-8A37F8640748}"/>
              </a:ext>
            </a:extLst>
          </p:cNvPr>
          <p:cNvSpPr>
            <a:spLocks noGrp="1"/>
          </p:cNvSpPr>
          <p:nvPr>
            <p:ph type="title"/>
          </p:nvPr>
        </p:nvSpPr>
        <p:spPr/>
        <p:txBody>
          <a:bodyPr/>
          <a:lstStyle/>
          <a:p>
            <a:r>
              <a:rPr lang="en-US" dirty="0"/>
              <a:t>STARTING</a:t>
            </a:r>
            <a:endParaRPr lang="en-GB" dirty="0"/>
          </a:p>
        </p:txBody>
      </p:sp>
      <p:sp>
        <p:nvSpPr>
          <p:cNvPr id="3" name="Content Placeholder 2">
            <a:extLst>
              <a:ext uri="{FF2B5EF4-FFF2-40B4-BE49-F238E27FC236}">
                <a16:creationId xmlns:a16="http://schemas.microsoft.com/office/drawing/2014/main" id="{15CD4E1B-91A4-4712-B11D-95A27CC45AFA}"/>
              </a:ext>
            </a:extLst>
          </p:cNvPr>
          <p:cNvSpPr>
            <a:spLocks noGrp="1"/>
          </p:cNvSpPr>
          <p:nvPr>
            <p:ph idx="1"/>
          </p:nvPr>
        </p:nvSpPr>
        <p:spPr/>
        <p:txBody>
          <a:bodyPr/>
          <a:lstStyle/>
          <a:p>
            <a:r>
              <a:rPr lang="en-US" dirty="0"/>
              <a:t>This presentation does not aim to go into the detail of the various issues surrounding the Starting process but it is timely to remind ourselves that whilst getting a good start without any problems or penalties, does not guarantee that we will get an excellent finishing place, mistakes and/or penalties at the start will likely make getting a good finishing position much more difficult.</a:t>
            </a:r>
          </a:p>
          <a:p>
            <a:r>
              <a:rPr lang="en-US" dirty="0"/>
              <a:t>Be careful to avoid problems which lead to penalties.</a:t>
            </a:r>
          </a:p>
          <a:p>
            <a:r>
              <a:rPr lang="en-US" dirty="0"/>
              <a:t>What are the key rules and implications to consider at the starting stage?</a:t>
            </a:r>
          </a:p>
          <a:p>
            <a:endParaRPr lang="en-GB" dirty="0"/>
          </a:p>
        </p:txBody>
      </p:sp>
    </p:spTree>
    <p:extLst>
      <p:ext uri="{BB962C8B-B14F-4D97-AF65-F5344CB8AC3E}">
        <p14:creationId xmlns:p14="http://schemas.microsoft.com/office/powerpoint/2010/main" val="155084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4CE22-F226-4D62-A872-2C83F805A465}"/>
              </a:ext>
            </a:extLst>
          </p:cNvPr>
          <p:cNvSpPr>
            <a:spLocks noGrp="1"/>
          </p:cNvSpPr>
          <p:nvPr>
            <p:ph type="title"/>
          </p:nvPr>
        </p:nvSpPr>
        <p:spPr/>
        <p:txBody>
          <a:bodyPr/>
          <a:lstStyle/>
          <a:p>
            <a:pPr algn="ctr"/>
            <a:r>
              <a:rPr lang="en-US" dirty="0"/>
              <a:t>FINISHING</a:t>
            </a:r>
            <a:endParaRPr lang="en-GB" dirty="0"/>
          </a:p>
        </p:txBody>
      </p:sp>
      <p:sp>
        <p:nvSpPr>
          <p:cNvPr id="3" name="Content Placeholder 2">
            <a:extLst>
              <a:ext uri="{FF2B5EF4-FFF2-40B4-BE49-F238E27FC236}">
                <a16:creationId xmlns:a16="http://schemas.microsoft.com/office/drawing/2014/main" id="{B7D54B65-2E2E-45D3-966F-45BA8623C898}"/>
              </a:ext>
            </a:extLst>
          </p:cNvPr>
          <p:cNvSpPr>
            <a:spLocks noGrp="1"/>
          </p:cNvSpPr>
          <p:nvPr>
            <p:ph idx="1"/>
          </p:nvPr>
        </p:nvSpPr>
        <p:spPr/>
        <p:txBody>
          <a:bodyPr/>
          <a:lstStyle/>
          <a:p>
            <a:r>
              <a:rPr lang="en-US" dirty="0"/>
              <a:t>One of, if not the major aim of participating in Racing is to WIN.</a:t>
            </a:r>
          </a:p>
          <a:p>
            <a:r>
              <a:rPr lang="en-US" dirty="0"/>
              <a:t>Winning essentially means Finishing First</a:t>
            </a:r>
          </a:p>
          <a:p>
            <a:endParaRPr lang="en-US" dirty="0"/>
          </a:p>
          <a:p>
            <a:r>
              <a:rPr lang="en-US" dirty="0"/>
              <a:t>BUT</a:t>
            </a:r>
          </a:p>
        </p:txBody>
      </p:sp>
    </p:spTree>
    <p:extLst>
      <p:ext uri="{BB962C8B-B14F-4D97-AF65-F5344CB8AC3E}">
        <p14:creationId xmlns:p14="http://schemas.microsoft.com/office/powerpoint/2010/main" val="2354162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0B3F2-1E5F-4936-AA2C-CED240F064A7}"/>
              </a:ext>
            </a:extLst>
          </p:cNvPr>
          <p:cNvSpPr>
            <a:spLocks noGrp="1"/>
          </p:cNvSpPr>
          <p:nvPr>
            <p:ph type="title"/>
          </p:nvPr>
        </p:nvSpPr>
        <p:spPr/>
        <p:txBody>
          <a:bodyPr/>
          <a:lstStyle/>
          <a:p>
            <a:r>
              <a:rPr lang="en-US" dirty="0"/>
              <a:t>Possible Starting Penalties</a:t>
            </a:r>
            <a:endParaRPr lang="en-GB" dirty="0"/>
          </a:p>
        </p:txBody>
      </p:sp>
      <p:sp>
        <p:nvSpPr>
          <p:cNvPr id="3" name="Content Placeholder 2">
            <a:extLst>
              <a:ext uri="{FF2B5EF4-FFF2-40B4-BE49-F238E27FC236}">
                <a16:creationId xmlns:a16="http://schemas.microsoft.com/office/drawing/2014/main" id="{BBF3FA7E-D5F9-437E-90A7-400406753C0D}"/>
              </a:ext>
            </a:extLst>
          </p:cNvPr>
          <p:cNvSpPr>
            <a:spLocks noGrp="1"/>
          </p:cNvSpPr>
          <p:nvPr>
            <p:ph idx="1"/>
          </p:nvPr>
        </p:nvSpPr>
        <p:spPr>
          <a:xfrm>
            <a:off x="838200" y="1690688"/>
            <a:ext cx="10515600" cy="4486275"/>
          </a:xfrm>
        </p:spPr>
        <p:txBody>
          <a:bodyPr>
            <a:normAutofit fontScale="92500" lnSpcReduction="10000"/>
          </a:bodyPr>
          <a:lstStyle/>
          <a:p>
            <a:r>
              <a:rPr lang="en-US" sz="2000" dirty="0"/>
              <a:t>Rule 30.1 (often referred to as the ‘Round the ends’ rule)</a:t>
            </a:r>
          </a:p>
          <a:p>
            <a:r>
              <a:rPr lang="en-US" sz="2000" dirty="0"/>
              <a:t>If this rule has been notified as applying to your racing, if you are called over the start line, you must sail round one end of the extension of the start line BEFORE then starting as normal.</a:t>
            </a:r>
          </a:p>
          <a:p>
            <a:r>
              <a:rPr lang="en-US" sz="2000" dirty="0"/>
              <a:t>Rule 30.3 (the U flag rule)</a:t>
            </a:r>
          </a:p>
          <a:p>
            <a:r>
              <a:rPr lang="en-US" sz="2000" dirty="0"/>
              <a:t>If this rule has been notified as applying to your racing and you are sailing in the triangle between the first mark and the ends of the start line during the final minute before the start, you will be disqualified from that heat.</a:t>
            </a:r>
          </a:p>
          <a:p>
            <a:r>
              <a:rPr lang="en-GB" sz="2000" dirty="0"/>
              <a:t>Rule 30.4 (the Black flag rule)</a:t>
            </a:r>
          </a:p>
          <a:p>
            <a:r>
              <a:rPr lang="en-GB" sz="2000" dirty="0"/>
              <a:t>If this rule has been notified as applying to your racing and you are sailing in the triangle between the first mark and the ends of the start line during the final minute before you start, you will be disqualified from that heat.</a:t>
            </a:r>
          </a:p>
          <a:p>
            <a:r>
              <a:rPr lang="en-GB" sz="2000" dirty="0"/>
              <a:t>There are some subtle differences between 30.3 an 30.4 which can determine if, e.g. the penalty score CANNOT be discarded</a:t>
            </a:r>
          </a:p>
          <a:p>
            <a:r>
              <a:rPr lang="en-GB" sz="2000" dirty="0"/>
              <a:t>These three rules are sometimes, but not always used after one or more ‘General Recalls’.  If they are in use BE VERY CAREFUL.</a:t>
            </a:r>
          </a:p>
        </p:txBody>
      </p:sp>
    </p:spTree>
    <p:extLst>
      <p:ext uri="{BB962C8B-B14F-4D97-AF65-F5344CB8AC3E}">
        <p14:creationId xmlns:p14="http://schemas.microsoft.com/office/powerpoint/2010/main" val="3590833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DE55C-1ECE-4889-82CB-BBE2F5B7A7A3}"/>
              </a:ext>
            </a:extLst>
          </p:cNvPr>
          <p:cNvSpPr>
            <a:spLocks noGrp="1"/>
          </p:cNvSpPr>
          <p:nvPr>
            <p:ph type="title"/>
          </p:nvPr>
        </p:nvSpPr>
        <p:spPr/>
        <p:txBody>
          <a:bodyPr/>
          <a:lstStyle/>
          <a:p>
            <a:r>
              <a:rPr lang="en-US" dirty="0"/>
              <a:t>Other Starting Penalties</a:t>
            </a:r>
            <a:endParaRPr lang="en-GB" dirty="0"/>
          </a:p>
        </p:txBody>
      </p:sp>
      <p:sp>
        <p:nvSpPr>
          <p:cNvPr id="3" name="Content Placeholder 2">
            <a:extLst>
              <a:ext uri="{FF2B5EF4-FFF2-40B4-BE49-F238E27FC236}">
                <a16:creationId xmlns:a16="http://schemas.microsoft.com/office/drawing/2014/main" id="{F0815C84-C0C8-44B8-8488-579095FF4C58}"/>
              </a:ext>
            </a:extLst>
          </p:cNvPr>
          <p:cNvSpPr>
            <a:spLocks noGrp="1"/>
          </p:cNvSpPr>
          <p:nvPr>
            <p:ph idx="1"/>
          </p:nvPr>
        </p:nvSpPr>
        <p:spPr/>
        <p:txBody>
          <a:bodyPr>
            <a:normAutofit/>
          </a:bodyPr>
          <a:lstStyle/>
          <a:p>
            <a:r>
              <a:rPr lang="en-US" sz="2000" dirty="0"/>
              <a:t>If you are called over the line, and none of Rules 30.1, 30.3 or 30.4 have been notified as applying, then you must return to behind the start line before starting again.</a:t>
            </a:r>
          </a:p>
          <a:p>
            <a:r>
              <a:rPr lang="en-US" sz="2000" dirty="0"/>
              <a:t>Whilst at first sight, this penalty may not seem as severe, the practical difficulties you might encounter in being able to return behind the start line can also leave you in a difficult position.</a:t>
            </a:r>
          </a:p>
          <a:p>
            <a:r>
              <a:rPr lang="en-US" sz="2000" dirty="0"/>
              <a:t>Rule 31 Touching a Mark</a:t>
            </a:r>
          </a:p>
          <a:p>
            <a:r>
              <a:rPr lang="en-US" sz="2000" dirty="0"/>
              <a:t>Should you touch a starting mark either before or after the starting signal has sounded, you must take a penalty turn as soon as reasonably possible away from the racing line, and if that touch was before the starting signal you must also ensure that you are behind the start line before starting again.</a:t>
            </a:r>
          </a:p>
          <a:p>
            <a:r>
              <a:rPr lang="en-GB" sz="2000" dirty="0"/>
              <a:t>Should your boat make contact with another boat and you have transgressed a rule of Part 2, you must take a penalty turn, which may be taken before starting if the contact was before the starting signal or as soon as practicably possible after starting.</a:t>
            </a:r>
          </a:p>
        </p:txBody>
      </p:sp>
    </p:spTree>
    <p:extLst>
      <p:ext uri="{BB962C8B-B14F-4D97-AF65-F5344CB8AC3E}">
        <p14:creationId xmlns:p14="http://schemas.microsoft.com/office/powerpoint/2010/main" val="1746344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53105-49B3-4766-90A7-4190EFF45E40}"/>
              </a:ext>
            </a:extLst>
          </p:cNvPr>
          <p:cNvSpPr>
            <a:spLocks noGrp="1"/>
          </p:cNvSpPr>
          <p:nvPr>
            <p:ph type="title"/>
          </p:nvPr>
        </p:nvSpPr>
        <p:spPr/>
        <p:txBody>
          <a:bodyPr/>
          <a:lstStyle/>
          <a:p>
            <a:r>
              <a:rPr lang="en-US" dirty="0"/>
              <a:t>STRATEGIES</a:t>
            </a:r>
            <a:endParaRPr lang="en-GB" dirty="0"/>
          </a:p>
        </p:txBody>
      </p:sp>
      <p:sp>
        <p:nvSpPr>
          <p:cNvPr id="3" name="Content Placeholder 2">
            <a:extLst>
              <a:ext uri="{FF2B5EF4-FFF2-40B4-BE49-F238E27FC236}">
                <a16:creationId xmlns:a16="http://schemas.microsoft.com/office/drawing/2014/main" id="{7FD4157F-9344-47EA-BDCA-930D41DB70E9}"/>
              </a:ext>
            </a:extLst>
          </p:cNvPr>
          <p:cNvSpPr>
            <a:spLocks noGrp="1"/>
          </p:cNvSpPr>
          <p:nvPr>
            <p:ph idx="1"/>
          </p:nvPr>
        </p:nvSpPr>
        <p:spPr/>
        <p:txBody>
          <a:bodyPr/>
          <a:lstStyle/>
          <a:p>
            <a:r>
              <a:rPr lang="en-US" dirty="0"/>
              <a:t>1.   Preparation ahead of launching</a:t>
            </a:r>
          </a:p>
          <a:p>
            <a:r>
              <a:rPr lang="en-US" dirty="0"/>
              <a:t>2.   Launching and the Start</a:t>
            </a:r>
          </a:p>
          <a:p>
            <a:r>
              <a:rPr lang="en-US" dirty="0"/>
              <a:t>3.   Starting</a:t>
            </a:r>
          </a:p>
          <a:p>
            <a:r>
              <a:rPr lang="en-US" dirty="0"/>
              <a:t>4.   Sailing the course</a:t>
            </a:r>
            <a:endParaRPr lang="en-GB" dirty="0"/>
          </a:p>
        </p:txBody>
      </p:sp>
    </p:spTree>
    <p:extLst>
      <p:ext uri="{BB962C8B-B14F-4D97-AF65-F5344CB8AC3E}">
        <p14:creationId xmlns:p14="http://schemas.microsoft.com/office/powerpoint/2010/main" val="3051026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9CB26-1360-41B0-84A8-A66E6235E171}"/>
              </a:ext>
            </a:extLst>
          </p:cNvPr>
          <p:cNvSpPr>
            <a:spLocks noGrp="1"/>
          </p:cNvSpPr>
          <p:nvPr>
            <p:ph type="title"/>
          </p:nvPr>
        </p:nvSpPr>
        <p:spPr/>
        <p:txBody>
          <a:bodyPr/>
          <a:lstStyle/>
          <a:p>
            <a:r>
              <a:rPr lang="en-US" dirty="0"/>
              <a:t>SAILING the COURSE</a:t>
            </a:r>
            <a:endParaRPr lang="en-GB" dirty="0"/>
          </a:p>
        </p:txBody>
      </p:sp>
      <p:sp>
        <p:nvSpPr>
          <p:cNvPr id="3" name="Content Placeholder 2">
            <a:extLst>
              <a:ext uri="{FF2B5EF4-FFF2-40B4-BE49-F238E27FC236}">
                <a16:creationId xmlns:a16="http://schemas.microsoft.com/office/drawing/2014/main" id="{D7441574-B9C2-466A-8D69-54C0D4CDFBC6}"/>
              </a:ext>
            </a:extLst>
          </p:cNvPr>
          <p:cNvSpPr>
            <a:spLocks noGrp="1"/>
          </p:cNvSpPr>
          <p:nvPr>
            <p:ph idx="1"/>
          </p:nvPr>
        </p:nvSpPr>
        <p:spPr/>
        <p:txBody>
          <a:bodyPr>
            <a:normAutofit/>
          </a:bodyPr>
          <a:lstStyle/>
          <a:p>
            <a:r>
              <a:rPr lang="en-US" sz="2000" dirty="0"/>
              <a:t>OK, so you’ve started, hopefully without incident.</a:t>
            </a:r>
          </a:p>
          <a:p>
            <a:r>
              <a:rPr lang="en-US" sz="2000" dirty="0"/>
              <a:t>Some of your preparatory considerations will come into play but DO NOT FORGET that you will also likely need to be ADAPTABLE as sailing conditions, wind direction, wind speed etc. are unlikely to remain consistent.</a:t>
            </a:r>
          </a:p>
          <a:p>
            <a:r>
              <a:rPr lang="en-US" sz="2000" dirty="0"/>
              <a:t>You must observe the course requirements and the various racing rules that apply.</a:t>
            </a:r>
          </a:p>
          <a:p>
            <a:r>
              <a:rPr lang="en-US" sz="2000" dirty="0"/>
              <a:t>Be particularly careful when rounding marks that you leave them on the required side as going round in the wrong direction means that you must UNWIND yourself completely before being in a position to be able to round the mark correctly, the resultant extra time this causes you, at least the equivalent to a penalty.</a:t>
            </a:r>
          </a:p>
          <a:p>
            <a:r>
              <a:rPr lang="en-US" sz="2000" dirty="0"/>
              <a:t>If you transgress but fail to correct it properly, you are heading for a disqualification at the end of the heat so you WON’T be FINISHING.</a:t>
            </a:r>
          </a:p>
          <a:p>
            <a:r>
              <a:rPr lang="en-US" sz="2000" dirty="0"/>
              <a:t>Can anyone alert you to your error?</a:t>
            </a:r>
          </a:p>
        </p:txBody>
      </p:sp>
    </p:spTree>
    <p:extLst>
      <p:ext uri="{BB962C8B-B14F-4D97-AF65-F5344CB8AC3E}">
        <p14:creationId xmlns:p14="http://schemas.microsoft.com/office/powerpoint/2010/main" val="1259215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D7AE-F2C1-4BF2-AB99-016115EA2A89}"/>
              </a:ext>
            </a:extLst>
          </p:cNvPr>
          <p:cNvSpPr>
            <a:spLocks noGrp="1"/>
          </p:cNvSpPr>
          <p:nvPr>
            <p:ph type="title"/>
          </p:nvPr>
        </p:nvSpPr>
        <p:spPr>
          <a:xfrm>
            <a:off x="838200" y="365126"/>
            <a:ext cx="10515600" cy="1102948"/>
          </a:xfrm>
        </p:spPr>
        <p:txBody>
          <a:bodyPr/>
          <a:lstStyle/>
          <a:p>
            <a:r>
              <a:rPr lang="en-US" dirty="0"/>
              <a:t>Outside Assistance</a:t>
            </a:r>
            <a:endParaRPr lang="en-GB" dirty="0"/>
          </a:p>
        </p:txBody>
      </p:sp>
      <p:sp>
        <p:nvSpPr>
          <p:cNvPr id="3" name="Content Placeholder 2">
            <a:extLst>
              <a:ext uri="{FF2B5EF4-FFF2-40B4-BE49-F238E27FC236}">
                <a16:creationId xmlns:a16="http://schemas.microsoft.com/office/drawing/2014/main" id="{9FA19C16-370C-4046-81B2-D0CEC91F3549}"/>
              </a:ext>
            </a:extLst>
          </p:cNvPr>
          <p:cNvSpPr>
            <a:spLocks noGrp="1"/>
          </p:cNvSpPr>
          <p:nvPr>
            <p:ph idx="1"/>
          </p:nvPr>
        </p:nvSpPr>
        <p:spPr>
          <a:xfrm>
            <a:off x="838200" y="1468073"/>
            <a:ext cx="10515600" cy="4708890"/>
          </a:xfrm>
        </p:spPr>
        <p:txBody>
          <a:bodyPr>
            <a:normAutofit lnSpcReduction="10000"/>
          </a:bodyPr>
          <a:lstStyle/>
          <a:p>
            <a:r>
              <a:rPr lang="en-US" sz="1600" dirty="0"/>
              <a:t>RRS Appendix E 4.2 states</a:t>
            </a:r>
          </a:p>
          <a:p>
            <a:r>
              <a:rPr lang="en-US" sz="1600" dirty="0"/>
              <a:t>A boat or the competitor controlling her shall not receive help from any outside source, except </a:t>
            </a:r>
          </a:p>
          <a:p>
            <a:r>
              <a:rPr lang="en-US" sz="1600" dirty="0"/>
              <a:t>(a) help needed as a direct result of a competitor becoming ill, injured or in danger; </a:t>
            </a:r>
          </a:p>
          <a:p>
            <a:r>
              <a:rPr lang="en-US" sz="1600" dirty="0"/>
              <a:t>(b) when the boat is entangled with another boat, help from the other competitor; </a:t>
            </a:r>
          </a:p>
          <a:p>
            <a:r>
              <a:rPr lang="en-US" sz="1600" dirty="0"/>
              <a:t>(c) when the boat is disabled or in danger, help from the race committee; </a:t>
            </a:r>
          </a:p>
          <a:p>
            <a:r>
              <a:rPr lang="en-US" sz="1600" dirty="0"/>
              <a:t>(d) help in the form of information freely available to all competitors; (The Course Board is an obvious example!)</a:t>
            </a:r>
          </a:p>
          <a:p>
            <a:r>
              <a:rPr lang="en-US" sz="1600" dirty="0"/>
              <a:t>(e) unsolicited information from a disinterested source. A competitor is not a disinterested source unless acting as an observer.</a:t>
            </a:r>
          </a:p>
          <a:p>
            <a:r>
              <a:rPr lang="en-US" sz="1600" dirty="0"/>
              <a:t>BUT perhaps more importantly and VERY CLEARLY</a:t>
            </a:r>
          </a:p>
          <a:p>
            <a:r>
              <a:rPr lang="en-US" sz="1600" dirty="0"/>
              <a:t>RRS Appendix E 2.2 Giving Advice states</a:t>
            </a:r>
          </a:p>
          <a:p>
            <a:r>
              <a:rPr lang="en-US" sz="1600" dirty="0"/>
              <a:t>A competitor shall not give tactical or strategic advice to a competitor controlling a boat that is racing.</a:t>
            </a:r>
          </a:p>
          <a:p>
            <a:r>
              <a:rPr lang="en-US" sz="1600" dirty="0"/>
              <a:t>SO beware of telling a fellow competitor that they have missed a mark or sailed the incorrect course, for both of you are transgressing!  Their mistake should be picked up by the Race Officer and they will be penalized with disqualification.  It may be tough but it’s their responsibility to sail the correct course. </a:t>
            </a:r>
            <a:r>
              <a:rPr lang="en-US" sz="2000" b="1" dirty="0"/>
              <a:t>(Just as it is yours!!)</a:t>
            </a:r>
          </a:p>
          <a:p>
            <a:r>
              <a:rPr lang="en-US" sz="1600" dirty="0"/>
              <a:t>You can ask an observer or a Race Official but if you think you might have missed a mark, you probably did and the sensible thing is to round it properly again.</a:t>
            </a:r>
            <a:endParaRPr lang="en-GB" sz="1600" dirty="0"/>
          </a:p>
        </p:txBody>
      </p:sp>
    </p:spTree>
    <p:extLst>
      <p:ext uri="{BB962C8B-B14F-4D97-AF65-F5344CB8AC3E}">
        <p14:creationId xmlns:p14="http://schemas.microsoft.com/office/powerpoint/2010/main" val="3908946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C787F-7608-49F4-9452-A3D8E274B917}"/>
              </a:ext>
            </a:extLst>
          </p:cNvPr>
          <p:cNvSpPr>
            <a:spLocks noGrp="1"/>
          </p:cNvSpPr>
          <p:nvPr>
            <p:ph type="title"/>
          </p:nvPr>
        </p:nvSpPr>
        <p:spPr/>
        <p:txBody>
          <a:bodyPr/>
          <a:lstStyle/>
          <a:p>
            <a:r>
              <a:rPr lang="en-US" dirty="0"/>
              <a:t>SAILING the COURSE</a:t>
            </a:r>
            <a:endParaRPr lang="en-GB" dirty="0"/>
          </a:p>
        </p:txBody>
      </p:sp>
      <p:sp>
        <p:nvSpPr>
          <p:cNvPr id="3" name="Content Placeholder 2">
            <a:extLst>
              <a:ext uri="{FF2B5EF4-FFF2-40B4-BE49-F238E27FC236}">
                <a16:creationId xmlns:a16="http://schemas.microsoft.com/office/drawing/2014/main" id="{84922912-3B01-4A81-A0AA-C0D1433CF6A8}"/>
              </a:ext>
            </a:extLst>
          </p:cNvPr>
          <p:cNvSpPr>
            <a:spLocks noGrp="1"/>
          </p:cNvSpPr>
          <p:nvPr>
            <p:ph idx="1"/>
          </p:nvPr>
        </p:nvSpPr>
        <p:spPr/>
        <p:txBody>
          <a:bodyPr/>
          <a:lstStyle/>
          <a:p>
            <a:r>
              <a:rPr lang="en-US" sz="2000" dirty="0"/>
              <a:t>This is not the place for advising you upon tactics BUT it is important that you </a:t>
            </a:r>
            <a:r>
              <a:rPr lang="en-US" sz="2000" dirty="0" err="1"/>
              <a:t>recognise</a:t>
            </a:r>
            <a:r>
              <a:rPr lang="en-US" sz="2000" dirty="0"/>
              <a:t> that errors can be very damaging to your race position.</a:t>
            </a:r>
          </a:p>
          <a:p>
            <a:r>
              <a:rPr lang="en-US" sz="2000" dirty="0"/>
              <a:t>A classic example of this is in making an error that fouls another competitor because of course:</a:t>
            </a:r>
          </a:p>
          <a:p>
            <a:r>
              <a:rPr lang="en-US" sz="2000" dirty="0"/>
              <a:t>RRS Appendix E 4.3 taking a Penalty states: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 if the boat gained an advantage in the heat or race by her breach despite taking a penalty, </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her penalty shall be </a:t>
            </a:r>
            <a:r>
              <a:rPr lang="en-GB" sz="1800" b="1"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additional</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One Turn </a:t>
            </a:r>
            <a:r>
              <a:rPr lang="en-GB" sz="1800" b="1"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Penalties</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until her advantage is lost</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i="1" dirty="0">
                <a:effectLst/>
                <a:latin typeface="Calibri" panose="020F0502020204030204" pitchFamily="34" charset="0"/>
                <a:ea typeface="Calibri" panose="020F0502020204030204" pitchFamily="34" charset="0"/>
                <a:cs typeface="Times New Roman" panose="02020603050405020304" pitchFamily="18" charset="0"/>
              </a:rPr>
              <a:t>In other words you have to wait as the offending boat, for the other boat to get back to parity with you before you can re-commence racing</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 if the boat caused serious damage, or as a result of breaking a rule of Part 2 she caused another boat to become disabled and retire, her penalty shall be to retire. </a:t>
            </a:r>
          </a:p>
          <a:p>
            <a:pPr>
              <a:lnSpc>
                <a:spcPct val="107000"/>
              </a:lnSpc>
              <a:spcAft>
                <a:spcPts val="800"/>
              </a:spcAft>
            </a:pPr>
            <a:r>
              <a:rPr lang="en-GB" sz="1800" dirty="0">
                <a:latin typeface="Calibri" panose="020F0502020204030204" pitchFamily="34" charset="0"/>
                <a:ea typeface="Calibri" panose="020F0502020204030204" pitchFamily="34" charset="0"/>
                <a:cs typeface="Times New Roman" panose="02020603050405020304" pitchFamily="18" charset="0"/>
              </a:rPr>
              <a:t>Either of these scenarios can be very costly!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87550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BFBB3-F1AE-498C-A907-4FB1690351BB}"/>
              </a:ext>
            </a:extLst>
          </p:cNvPr>
          <p:cNvSpPr>
            <a:spLocks noGrp="1"/>
          </p:cNvSpPr>
          <p:nvPr>
            <p:ph type="title"/>
          </p:nvPr>
        </p:nvSpPr>
        <p:spPr/>
        <p:txBody>
          <a:bodyPr/>
          <a:lstStyle/>
          <a:p>
            <a:r>
              <a:rPr lang="en-US" dirty="0"/>
              <a:t>Potential Banana Skins</a:t>
            </a:r>
            <a:endParaRPr lang="en-GB" dirty="0"/>
          </a:p>
        </p:txBody>
      </p:sp>
      <p:sp>
        <p:nvSpPr>
          <p:cNvPr id="3" name="Content Placeholder 2">
            <a:extLst>
              <a:ext uri="{FF2B5EF4-FFF2-40B4-BE49-F238E27FC236}">
                <a16:creationId xmlns:a16="http://schemas.microsoft.com/office/drawing/2014/main" id="{A4E33DE7-82A1-46D5-87CB-A648C495EF89}"/>
              </a:ext>
            </a:extLst>
          </p:cNvPr>
          <p:cNvSpPr>
            <a:spLocks noGrp="1"/>
          </p:cNvSpPr>
          <p:nvPr>
            <p:ph idx="1"/>
          </p:nvPr>
        </p:nvSpPr>
        <p:spPr/>
        <p:txBody>
          <a:bodyPr/>
          <a:lstStyle/>
          <a:p>
            <a:r>
              <a:rPr lang="en-US" dirty="0"/>
              <a:t>Awareness of what is happening around you and the ability to adapt to changes are key.</a:t>
            </a:r>
          </a:p>
          <a:p>
            <a:r>
              <a:rPr lang="en-US" dirty="0"/>
              <a:t>Be especially wary when rounding marks – Rule 18 MAY apply but KIV</a:t>
            </a:r>
          </a:p>
          <a:p>
            <a:r>
              <a:rPr lang="en-US" dirty="0"/>
              <a:t>If the windward mark for example is to be left to PORT, then mark room is </a:t>
            </a:r>
            <a:r>
              <a:rPr lang="en-US" u="sng" dirty="0"/>
              <a:t>not a matter between boats on opposite tacks </a:t>
            </a:r>
            <a:r>
              <a:rPr lang="en-US" dirty="0"/>
              <a:t>– the Starboard tack boat is the Right of way boat and the Port tack boat is the Keep clear boat.</a:t>
            </a:r>
          </a:p>
          <a:p>
            <a:r>
              <a:rPr lang="en-US" dirty="0"/>
              <a:t>Mark Room is only a matter between boats on the same tack.</a:t>
            </a:r>
          </a:p>
          <a:p>
            <a:endParaRPr lang="en-GB" dirty="0"/>
          </a:p>
        </p:txBody>
      </p:sp>
    </p:spTree>
    <p:extLst>
      <p:ext uri="{BB962C8B-B14F-4D97-AF65-F5344CB8AC3E}">
        <p14:creationId xmlns:p14="http://schemas.microsoft.com/office/powerpoint/2010/main" val="2461332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BFBB3-F1AE-498C-A907-4FB1690351BB}"/>
              </a:ext>
            </a:extLst>
          </p:cNvPr>
          <p:cNvSpPr>
            <a:spLocks noGrp="1"/>
          </p:cNvSpPr>
          <p:nvPr>
            <p:ph type="title"/>
          </p:nvPr>
        </p:nvSpPr>
        <p:spPr/>
        <p:txBody>
          <a:bodyPr/>
          <a:lstStyle/>
          <a:p>
            <a:r>
              <a:rPr lang="en-US" dirty="0"/>
              <a:t>Potential Banana Skins</a:t>
            </a:r>
            <a:endParaRPr lang="en-GB" dirty="0"/>
          </a:p>
        </p:txBody>
      </p:sp>
      <p:sp>
        <p:nvSpPr>
          <p:cNvPr id="3" name="Content Placeholder 2">
            <a:extLst>
              <a:ext uri="{FF2B5EF4-FFF2-40B4-BE49-F238E27FC236}">
                <a16:creationId xmlns:a16="http://schemas.microsoft.com/office/drawing/2014/main" id="{A4E33DE7-82A1-46D5-87CB-A648C495EF89}"/>
              </a:ext>
            </a:extLst>
          </p:cNvPr>
          <p:cNvSpPr>
            <a:spLocks noGrp="1"/>
          </p:cNvSpPr>
          <p:nvPr>
            <p:ph idx="1"/>
          </p:nvPr>
        </p:nvSpPr>
        <p:spPr/>
        <p:txBody>
          <a:bodyPr>
            <a:normAutofit lnSpcReduction="10000"/>
          </a:bodyPr>
          <a:lstStyle/>
          <a:p>
            <a:r>
              <a:rPr lang="en-US" sz="3200" dirty="0"/>
              <a:t>Furthermore, RRS 18.3 states:</a:t>
            </a:r>
          </a:p>
          <a:p>
            <a:r>
              <a:rPr lang="en-GB"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18.3 Passing Head to Wind in the Zone </a:t>
            </a:r>
          </a:p>
          <a:p>
            <a:r>
              <a:rPr lang="en-GB"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If a boat in the zone of a mark to be left to port passes head to wind from port to starboard tack and is then fetching the mark,</a:t>
            </a:r>
            <a:r>
              <a:rPr lang="en-GB" sz="2800" dirty="0">
                <a:effectLst/>
                <a:latin typeface="Calibri" panose="020F0502020204030204" pitchFamily="34" charset="0"/>
                <a:ea typeface="Calibri" panose="020F0502020204030204" pitchFamily="34" charset="0"/>
                <a:cs typeface="Times New Roman" panose="02020603050405020304" pitchFamily="18" charset="0"/>
              </a:rPr>
              <a:t> she shall not cause a boat that has been on starboard tack since entering the zone to sail above close-hauled to avoid contact and she shall give mark-room if that boat becomes overlapped inside her. </a:t>
            </a:r>
            <a:endParaRPr lang="en-US" sz="3200" dirty="0"/>
          </a:p>
          <a:p>
            <a:r>
              <a:rPr lang="en-GB" dirty="0"/>
              <a:t>In other words, if you are approaching a windward mark on Port and upon reaching your lay line, you want to tack onto Starboard, be wary of any existing starboard tack boats within the Zone, even if you are in front of them as you cannot force them to sail above close hauled.</a:t>
            </a:r>
          </a:p>
        </p:txBody>
      </p:sp>
    </p:spTree>
    <p:extLst>
      <p:ext uri="{BB962C8B-B14F-4D97-AF65-F5344CB8AC3E}">
        <p14:creationId xmlns:p14="http://schemas.microsoft.com/office/powerpoint/2010/main" val="3629774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BFBB3-F1AE-498C-A907-4FB1690351BB}"/>
              </a:ext>
            </a:extLst>
          </p:cNvPr>
          <p:cNvSpPr>
            <a:spLocks noGrp="1"/>
          </p:cNvSpPr>
          <p:nvPr>
            <p:ph type="title"/>
          </p:nvPr>
        </p:nvSpPr>
        <p:spPr/>
        <p:txBody>
          <a:bodyPr/>
          <a:lstStyle/>
          <a:p>
            <a:r>
              <a:rPr lang="en-US" dirty="0"/>
              <a:t>Potential Banana Skins</a:t>
            </a:r>
            <a:endParaRPr lang="en-GB" dirty="0"/>
          </a:p>
        </p:txBody>
      </p:sp>
      <p:sp>
        <p:nvSpPr>
          <p:cNvPr id="3" name="Content Placeholder 2">
            <a:extLst>
              <a:ext uri="{FF2B5EF4-FFF2-40B4-BE49-F238E27FC236}">
                <a16:creationId xmlns:a16="http://schemas.microsoft.com/office/drawing/2014/main" id="{A4E33DE7-82A1-46D5-87CB-A648C495EF89}"/>
              </a:ext>
            </a:extLst>
          </p:cNvPr>
          <p:cNvSpPr>
            <a:spLocks noGrp="1"/>
          </p:cNvSpPr>
          <p:nvPr>
            <p:ph idx="1"/>
          </p:nvPr>
        </p:nvSpPr>
        <p:spPr/>
        <p:txBody>
          <a:bodyPr>
            <a:normAutofit/>
          </a:bodyPr>
          <a:lstStyle/>
          <a:p>
            <a:r>
              <a:rPr lang="en-US" dirty="0"/>
              <a:t>Be especially careful if a windward mark is required to be left to starboard.</a:t>
            </a:r>
          </a:p>
          <a:p>
            <a:r>
              <a:rPr lang="en-US" dirty="0"/>
              <a:t>In effect as between boats on opposite tacks approaching such a mark, Rule 18 DOES NOT apply and the starboard tack boat has right of way BUT</a:t>
            </a:r>
          </a:p>
          <a:p>
            <a:r>
              <a:rPr lang="en-US" dirty="0"/>
              <a:t>As soon as the </a:t>
            </a:r>
            <a:r>
              <a:rPr lang="en-US" dirty="0" err="1"/>
              <a:t>RoW</a:t>
            </a:r>
            <a:r>
              <a:rPr lang="en-US" dirty="0"/>
              <a:t> boat tacks from Starboard to Port, Rule 13 applies:- </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13 WHILE TACKING After a boat passes head to wind, she shall keep clear of other boats until she is on a close-hauled course.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GB" dirty="0">
                <a:latin typeface="Calibri" panose="020F0502020204030204" pitchFamily="34" charset="0"/>
                <a:cs typeface="Times New Roman" panose="02020603050405020304" pitchFamily="18" charset="0"/>
              </a:rPr>
              <a:t>Such situations can often bring chaos so Starboard </a:t>
            </a:r>
            <a:r>
              <a:rPr lang="en-GB" dirty="0" err="1">
                <a:latin typeface="Calibri" panose="020F0502020204030204" pitchFamily="34" charset="0"/>
                <a:cs typeface="Times New Roman" panose="02020603050405020304" pitchFamily="18" charset="0"/>
              </a:rPr>
              <a:t>Roundings</a:t>
            </a:r>
            <a:r>
              <a:rPr lang="en-GB" dirty="0">
                <a:latin typeface="Calibri" panose="020F0502020204030204" pitchFamily="34" charset="0"/>
                <a:cs typeface="Times New Roman" panose="02020603050405020304" pitchFamily="18" charset="0"/>
              </a:rPr>
              <a:t> should be avoided if possible.</a:t>
            </a:r>
            <a:endParaRPr lang="en-GB" dirty="0"/>
          </a:p>
        </p:txBody>
      </p:sp>
    </p:spTree>
    <p:extLst>
      <p:ext uri="{BB962C8B-B14F-4D97-AF65-F5344CB8AC3E}">
        <p14:creationId xmlns:p14="http://schemas.microsoft.com/office/powerpoint/2010/main" val="2558850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89D9-6ABE-496B-A2C3-CA1F10AC9B0A}"/>
              </a:ext>
            </a:extLst>
          </p:cNvPr>
          <p:cNvSpPr>
            <a:spLocks noGrp="1"/>
          </p:cNvSpPr>
          <p:nvPr>
            <p:ph type="title"/>
          </p:nvPr>
        </p:nvSpPr>
        <p:spPr/>
        <p:txBody>
          <a:bodyPr/>
          <a:lstStyle/>
          <a:p>
            <a:r>
              <a:rPr lang="en-US" dirty="0"/>
              <a:t>The Penultimate Leg</a:t>
            </a:r>
            <a:endParaRPr lang="en-GB" dirty="0"/>
          </a:p>
        </p:txBody>
      </p:sp>
      <p:sp>
        <p:nvSpPr>
          <p:cNvPr id="3" name="Content Placeholder 2">
            <a:extLst>
              <a:ext uri="{FF2B5EF4-FFF2-40B4-BE49-F238E27FC236}">
                <a16:creationId xmlns:a16="http://schemas.microsoft.com/office/drawing/2014/main" id="{5509FCEC-1381-4D23-BCB8-01EBC25CD84E}"/>
              </a:ext>
            </a:extLst>
          </p:cNvPr>
          <p:cNvSpPr>
            <a:spLocks noGrp="1"/>
          </p:cNvSpPr>
          <p:nvPr>
            <p:ph idx="1"/>
          </p:nvPr>
        </p:nvSpPr>
        <p:spPr/>
        <p:txBody>
          <a:bodyPr/>
          <a:lstStyle/>
          <a:p>
            <a:r>
              <a:rPr lang="en-US" dirty="0"/>
              <a:t>This is where planning and consideration of yours and other’s position become important in preparation for the final leg racing (ideally upwind) to the Finishing line.</a:t>
            </a:r>
            <a:endParaRPr lang="en-GB" dirty="0"/>
          </a:p>
        </p:txBody>
      </p:sp>
    </p:spTree>
    <p:extLst>
      <p:ext uri="{BB962C8B-B14F-4D97-AF65-F5344CB8AC3E}">
        <p14:creationId xmlns:p14="http://schemas.microsoft.com/office/powerpoint/2010/main" val="1246839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4CE22-F226-4D62-A872-2C83F805A465}"/>
              </a:ext>
            </a:extLst>
          </p:cNvPr>
          <p:cNvSpPr>
            <a:spLocks noGrp="1"/>
          </p:cNvSpPr>
          <p:nvPr>
            <p:ph type="title"/>
          </p:nvPr>
        </p:nvSpPr>
        <p:spPr/>
        <p:txBody>
          <a:bodyPr/>
          <a:lstStyle/>
          <a:p>
            <a:pPr algn="ctr"/>
            <a:r>
              <a:rPr lang="en-US" dirty="0"/>
              <a:t>FINISHING</a:t>
            </a:r>
            <a:endParaRPr lang="en-GB" dirty="0"/>
          </a:p>
        </p:txBody>
      </p:sp>
      <p:sp>
        <p:nvSpPr>
          <p:cNvPr id="3" name="Content Placeholder 2">
            <a:extLst>
              <a:ext uri="{FF2B5EF4-FFF2-40B4-BE49-F238E27FC236}">
                <a16:creationId xmlns:a16="http://schemas.microsoft.com/office/drawing/2014/main" id="{B7D54B65-2E2E-45D3-966F-45BA8623C898}"/>
              </a:ext>
            </a:extLst>
          </p:cNvPr>
          <p:cNvSpPr>
            <a:spLocks noGrp="1"/>
          </p:cNvSpPr>
          <p:nvPr>
            <p:ph idx="1"/>
          </p:nvPr>
        </p:nvSpPr>
        <p:spPr/>
        <p:txBody>
          <a:bodyPr/>
          <a:lstStyle/>
          <a:p>
            <a:r>
              <a:rPr lang="en-US" dirty="0"/>
              <a:t>One of, if not the major aim of participating in Racing is to WIN.</a:t>
            </a:r>
          </a:p>
          <a:p>
            <a:r>
              <a:rPr lang="en-US" dirty="0"/>
              <a:t>Winning essentially means Finishing First</a:t>
            </a:r>
          </a:p>
          <a:p>
            <a:endParaRPr lang="en-US" dirty="0"/>
          </a:p>
          <a:p>
            <a:r>
              <a:rPr lang="en-US" dirty="0"/>
              <a:t>BUT</a:t>
            </a:r>
          </a:p>
          <a:p>
            <a:r>
              <a:rPr lang="en-US" dirty="0"/>
              <a:t>It may be a very simple statement</a:t>
            </a:r>
          </a:p>
          <a:p>
            <a:pPr marL="0" indent="0">
              <a:buNone/>
            </a:pPr>
            <a:endParaRPr lang="en-US" dirty="0"/>
          </a:p>
          <a:p>
            <a:r>
              <a:rPr lang="en-US" dirty="0"/>
              <a:t>In order to finish FIRST, First you’ve got to FINISH</a:t>
            </a:r>
            <a:endParaRPr lang="en-GB" dirty="0"/>
          </a:p>
        </p:txBody>
      </p:sp>
    </p:spTree>
    <p:extLst>
      <p:ext uri="{BB962C8B-B14F-4D97-AF65-F5344CB8AC3E}">
        <p14:creationId xmlns:p14="http://schemas.microsoft.com/office/powerpoint/2010/main" val="3863082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652BF-6B1F-4AAD-A67B-00D91AC014F2}"/>
              </a:ext>
            </a:extLst>
          </p:cNvPr>
          <p:cNvSpPr>
            <a:spLocks noGrp="1"/>
          </p:cNvSpPr>
          <p:nvPr>
            <p:ph type="title"/>
          </p:nvPr>
        </p:nvSpPr>
        <p:spPr/>
        <p:txBody>
          <a:bodyPr/>
          <a:lstStyle/>
          <a:p>
            <a:r>
              <a:rPr lang="en-US" dirty="0"/>
              <a:t>The Final Leg</a:t>
            </a:r>
            <a:endParaRPr lang="en-GB" dirty="0"/>
          </a:p>
        </p:txBody>
      </p:sp>
      <p:sp>
        <p:nvSpPr>
          <p:cNvPr id="3" name="Content Placeholder 2">
            <a:extLst>
              <a:ext uri="{FF2B5EF4-FFF2-40B4-BE49-F238E27FC236}">
                <a16:creationId xmlns:a16="http://schemas.microsoft.com/office/drawing/2014/main" id="{5EB8CA28-1118-43AB-9CDA-9A82804DBA15}"/>
              </a:ext>
            </a:extLst>
          </p:cNvPr>
          <p:cNvSpPr>
            <a:spLocks noGrp="1"/>
          </p:cNvSpPr>
          <p:nvPr>
            <p:ph idx="1"/>
          </p:nvPr>
        </p:nvSpPr>
        <p:spPr/>
        <p:txBody>
          <a:bodyPr/>
          <a:lstStyle/>
          <a:p>
            <a:r>
              <a:rPr lang="en-US" dirty="0"/>
              <a:t>Planning, preparation and awareness are key as you work your way towards that Finishing line.</a:t>
            </a:r>
          </a:p>
          <a:p>
            <a:r>
              <a:rPr lang="en-US" dirty="0"/>
              <a:t>Which is the Finishing Line?</a:t>
            </a:r>
          </a:p>
          <a:p>
            <a:endParaRPr lang="en-GB" dirty="0"/>
          </a:p>
        </p:txBody>
      </p:sp>
      <p:graphicFrame>
        <p:nvGraphicFramePr>
          <p:cNvPr id="18" name="Table 17">
            <a:extLst>
              <a:ext uri="{FF2B5EF4-FFF2-40B4-BE49-F238E27FC236}">
                <a16:creationId xmlns:a16="http://schemas.microsoft.com/office/drawing/2014/main" id="{948A5335-EF28-4489-A955-A1C2F363EE87}"/>
              </a:ext>
            </a:extLst>
          </p:cNvPr>
          <p:cNvGraphicFramePr>
            <a:graphicFrameLocks noGrp="1"/>
          </p:cNvGraphicFramePr>
          <p:nvPr>
            <p:extLst>
              <p:ext uri="{D42A27DB-BD31-4B8C-83A1-F6EECF244321}">
                <p14:modId xmlns:p14="http://schemas.microsoft.com/office/powerpoint/2010/main" val="4291847860"/>
              </p:ext>
            </p:extLst>
          </p:nvPr>
        </p:nvGraphicFramePr>
        <p:xfrm>
          <a:off x="5360566" y="2491530"/>
          <a:ext cx="5486400" cy="3476625"/>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487461004"/>
                    </a:ext>
                  </a:extLst>
                </a:gridCol>
                <a:gridCol w="609600">
                  <a:extLst>
                    <a:ext uri="{9D8B030D-6E8A-4147-A177-3AD203B41FA5}">
                      <a16:colId xmlns:a16="http://schemas.microsoft.com/office/drawing/2014/main" val="587637417"/>
                    </a:ext>
                  </a:extLst>
                </a:gridCol>
                <a:gridCol w="609600">
                  <a:extLst>
                    <a:ext uri="{9D8B030D-6E8A-4147-A177-3AD203B41FA5}">
                      <a16:colId xmlns:a16="http://schemas.microsoft.com/office/drawing/2014/main" val="2626755404"/>
                    </a:ext>
                  </a:extLst>
                </a:gridCol>
                <a:gridCol w="609600">
                  <a:extLst>
                    <a:ext uri="{9D8B030D-6E8A-4147-A177-3AD203B41FA5}">
                      <a16:colId xmlns:a16="http://schemas.microsoft.com/office/drawing/2014/main" val="2584344901"/>
                    </a:ext>
                  </a:extLst>
                </a:gridCol>
                <a:gridCol w="609600">
                  <a:extLst>
                    <a:ext uri="{9D8B030D-6E8A-4147-A177-3AD203B41FA5}">
                      <a16:colId xmlns:a16="http://schemas.microsoft.com/office/drawing/2014/main" val="3052776688"/>
                    </a:ext>
                  </a:extLst>
                </a:gridCol>
                <a:gridCol w="609600">
                  <a:extLst>
                    <a:ext uri="{9D8B030D-6E8A-4147-A177-3AD203B41FA5}">
                      <a16:colId xmlns:a16="http://schemas.microsoft.com/office/drawing/2014/main" val="2402298622"/>
                    </a:ext>
                  </a:extLst>
                </a:gridCol>
                <a:gridCol w="609600">
                  <a:extLst>
                    <a:ext uri="{9D8B030D-6E8A-4147-A177-3AD203B41FA5}">
                      <a16:colId xmlns:a16="http://schemas.microsoft.com/office/drawing/2014/main" val="1132796407"/>
                    </a:ext>
                  </a:extLst>
                </a:gridCol>
                <a:gridCol w="609600">
                  <a:extLst>
                    <a:ext uri="{9D8B030D-6E8A-4147-A177-3AD203B41FA5}">
                      <a16:colId xmlns:a16="http://schemas.microsoft.com/office/drawing/2014/main" val="3347253188"/>
                    </a:ext>
                  </a:extLst>
                </a:gridCol>
                <a:gridCol w="609600">
                  <a:extLst>
                    <a:ext uri="{9D8B030D-6E8A-4147-A177-3AD203B41FA5}">
                      <a16:colId xmlns:a16="http://schemas.microsoft.com/office/drawing/2014/main" val="28102829"/>
                    </a:ext>
                  </a:extLst>
                </a:gridCol>
              </a:tblGrid>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93024214"/>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69918641"/>
                  </a:ext>
                </a:extLst>
              </a:tr>
              <a:tr h="190500">
                <a:tc>
                  <a:txBody>
                    <a:bodyPr/>
                    <a:lstStyle/>
                    <a:p>
                      <a:pPr algn="l" fontAlgn="b"/>
                      <a:r>
                        <a:rPr lang="en-GB" sz="1100" u="none" strike="noStrike">
                          <a:effectLst/>
                        </a:rPr>
                        <a:t>Line A</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58603304"/>
                  </a:ext>
                </a:extLst>
              </a:tr>
              <a:tr h="190500">
                <a:tc>
                  <a:txBody>
                    <a:bodyPr/>
                    <a:lstStyle/>
                    <a:p>
                      <a:pPr algn="l" fontAlgn="b"/>
                      <a:r>
                        <a:rPr lang="en-GB" sz="1100" u="none" strike="noStrike">
                          <a:effectLst/>
                        </a:rPr>
                        <a:t>Line B</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70932621"/>
                  </a:ext>
                </a:extLst>
              </a:tr>
              <a:tr h="190500">
                <a:tc>
                  <a:txBody>
                    <a:bodyPr/>
                    <a:lstStyle/>
                    <a:p>
                      <a:pPr algn="l" fontAlgn="b"/>
                      <a:r>
                        <a:rPr lang="en-GB" sz="1100" u="none" strike="noStrike">
                          <a:effectLst/>
                        </a:rPr>
                        <a:t>Line C</a:t>
                      </a:r>
                      <a:endParaRPr lang="en-GB" sz="1100" b="0" i="0" u="none" strike="noStrike">
                        <a:solidFill>
                          <a:srgbClr val="000000"/>
                        </a:solidFill>
                        <a:effectLst/>
                        <a:latin typeface="Calibri" panose="020F0502020204030204" pitchFamily="34" charset="0"/>
                      </a:endParaRPr>
                    </a:p>
                  </a:txBody>
                  <a:tcPr marL="0" marR="0" marT="0" marB="0" anchor="b"/>
                </a:tc>
                <a:tc gridSpan="3">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92612512"/>
                  </a:ext>
                </a:extLst>
              </a:tr>
              <a:tr h="190500">
                <a:tc>
                  <a:txBody>
                    <a:bodyPr/>
                    <a:lstStyle/>
                    <a:p>
                      <a:pPr algn="l" fontAlgn="b"/>
                      <a:r>
                        <a:rPr lang="en-GB" sz="1100" u="none" strike="noStrike">
                          <a:effectLst/>
                        </a:rPr>
                        <a:t>Line D</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07226466"/>
                  </a:ext>
                </a:extLst>
              </a:tr>
              <a:tr h="190500">
                <a:tc>
                  <a:txBody>
                    <a:bodyPr/>
                    <a:lstStyle/>
                    <a:p>
                      <a:pPr algn="l" fontAlgn="b"/>
                      <a:r>
                        <a:rPr lang="en-GB" sz="1100" u="none" strike="noStrike">
                          <a:effectLst/>
                        </a:rPr>
                        <a:t>Line E</a:t>
                      </a:r>
                      <a:endParaRPr lang="en-GB" sz="1100" b="0" i="0" u="none" strike="noStrike">
                        <a:solidFill>
                          <a:srgbClr val="000000"/>
                        </a:solidFill>
                        <a:effectLst/>
                        <a:latin typeface="Calibri" panose="020F0502020204030204" pitchFamily="34" charset="0"/>
                      </a:endParaRPr>
                    </a:p>
                  </a:txBody>
                  <a:tcPr marL="0" marR="0" marT="0" marB="0"/>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367275"/>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GB" sz="1100" u="none" strike="noStrike">
                          <a:effectLst/>
                        </a:rPr>
                        <a:t>Buoy</a:t>
                      </a:r>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37578348"/>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rowSpan="8" gridSpan="7">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rowSpan="8"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99219644"/>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40359586"/>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68195079"/>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39382208"/>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82943547"/>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r>
                        <a:rPr lang="en-GB" sz="1100" u="none" strike="noStrike">
                          <a:effectLst/>
                        </a:rPr>
                        <a:t>Buoy</a:t>
                      </a:r>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86582612"/>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850150543"/>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7"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91510878"/>
                  </a:ext>
                </a:extLst>
              </a:tr>
              <a:tr h="23812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gridSpan="2">
                  <a:txBody>
                    <a:bodyPr/>
                    <a:lstStyle/>
                    <a:p>
                      <a:pPr algn="l" fontAlgn="b"/>
                      <a:r>
                        <a:rPr lang="en-GB" sz="1400" u="none" strike="noStrike">
                          <a:effectLst/>
                        </a:rPr>
                        <a:t>COURSE</a:t>
                      </a:r>
                      <a:endParaRPr lang="en-GB" sz="1400" b="1" i="0" u="none" strike="noStrike">
                        <a:solidFill>
                          <a:srgbClr val="000000"/>
                        </a:solidFill>
                        <a:effectLst/>
                        <a:latin typeface="Calibri" panose="020F0502020204030204" pitchFamily="34" charset="0"/>
                      </a:endParaRPr>
                    </a:p>
                  </a:txBody>
                  <a:tcPr marL="0" marR="0" marT="0" marB="0" anchor="b"/>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51761219"/>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52417300"/>
                  </a:ext>
                </a:extLst>
              </a:tr>
            </a:tbl>
          </a:graphicData>
        </a:graphic>
      </p:graphicFrame>
      <p:cxnSp>
        <p:nvCxnSpPr>
          <p:cNvPr id="19" name="Straight Connector 18">
            <a:extLst>
              <a:ext uri="{FF2B5EF4-FFF2-40B4-BE49-F238E27FC236}">
                <a16:creationId xmlns:a16="http://schemas.microsoft.com/office/drawing/2014/main" id="{426CB896-C36C-4C65-B6DF-B1BE33DD60E3}"/>
              </a:ext>
            </a:extLst>
          </p:cNvPr>
          <p:cNvCxnSpPr/>
          <p:nvPr/>
        </p:nvCxnSpPr>
        <p:spPr>
          <a:xfrm>
            <a:off x="5960641" y="2967780"/>
            <a:ext cx="1238250" cy="952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a:extLst>
              <a:ext uri="{FF2B5EF4-FFF2-40B4-BE49-F238E27FC236}">
                <a16:creationId xmlns:a16="http://schemas.microsoft.com/office/drawing/2014/main" id="{9171F6BD-4566-44B4-99CC-1A62F655D3E0}"/>
              </a:ext>
            </a:extLst>
          </p:cNvPr>
          <p:cNvCxnSpPr/>
          <p:nvPr/>
        </p:nvCxnSpPr>
        <p:spPr>
          <a:xfrm>
            <a:off x="5960641" y="3158280"/>
            <a:ext cx="1219200" cy="9525"/>
          </a:xfrm>
          <a:prstGeom prst="line">
            <a:avLst/>
          </a:prstGeom>
        </p:spPr>
        <p:style>
          <a:lnRef idx="3">
            <a:schemeClr val="accent6"/>
          </a:lnRef>
          <a:fillRef idx="0">
            <a:schemeClr val="accent6"/>
          </a:fillRef>
          <a:effectRef idx="2">
            <a:schemeClr val="accent6"/>
          </a:effectRef>
          <a:fontRef idx="minor">
            <a:schemeClr val="tx1"/>
          </a:fontRef>
        </p:style>
      </p:cxnSp>
      <p:cxnSp>
        <p:nvCxnSpPr>
          <p:cNvPr id="21" name="Straight Connector 20">
            <a:extLst>
              <a:ext uri="{FF2B5EF4-FFF2-40B4-BE49-F238E27FC236}">
                <a16:creationId xmlns:a16="http://schemas.microsoft.com/office/drawing/2014/main" id="{E663495D-FDCF-46B8-9EED-948C4F342E40}"/>
              </a:ext>
            </a:extLst>
          </p:cNvPr>
          <p:cNvCxnSpPr/>
          <p:nvPr/>
        </p:nvCxnSpPr>
        <p:spPr>
          <a:xfrm>
            <a:off x="5970166" y="3339255"/>
            <a:ext cx="1228725" cy="19050"/>
          </a:xfrm>
          <a:prstGeom prst="line">
            <a:avLst/>
          </a:prstGeom>
        </p:spPr>
        <p:style>
          <a:lnRef idx="3">
            <a:schemeClr val="accent1"/>
          </a:lnRef>
          <a:fillRef idx="0">
            <a:schemeClr val="accent1"/>
          </a:fillRef>
          <a:effectRef idx="2">
            <a:schemeClr val="accent1"/>
          </a:effectRef>
          <a:fontRef idx="minor">
            <a:schemeClr val="tx1"/>
          </a:fontRef>
        </p:style>
      </p:cxnSp>
      <p:cxnSp>
        <p:nvCxnSpPr>
          <p:cNvPr id="22" name="Straight Connector 21">
            <a:extLst>
              <a:ext uri="{FF2B5EF4-FFF2-40B4-BE49-F238E27FC236}">
                <a16:creationId xmlns:a16="http://schemas.microsoft.com/office/drawing/2014/main" id="{A92A6690-69ED-48CB-9444-D8090E0E3CA3}"/>
              </a:ext>
            </a:extLst>
          </p:cNvPr>
          <p:cNvCxnSpPr/>
          <p:nvPr/>
        </p:nvCxnSpPr>
        <p:spPr>
          <a:xfrm>
            <a:off x="5960641" y="3539280"/>
            <a:ext cx="1238250" cy="9525"/>
          </a:xfrm>
          <a:prstGeom prst="line">
            <a:avLst/>
          </a:prstGeom>
        </p:spPr>
        <p:style>
          <a:lnRef idx="3">
            <a:schemeClr val="accent2"/>
          </a:lnRef>
          <a:fillRef idx="0">
            <a:schemeClr val="accent2"/>
          </a:fillRef>
          <a:effectRef idx="2">
            <a:schemeClr val="accent2"/>
          </a:effectRef>
          <a:fontRef idx="minor">
            <a:schemeClr val="tx1"/>
          </a:fontRef>
        </p:style>
      </p:cxnSp>
      <p:cxnSp>
        <p:nvCxnSpPr>
          <p:cNvPr id="23" name="Straight Connector 22">
            <a:extLst>
              <a:ext uri="{FF2B5EF4-FFF2-40B4-BE49-F238E27FC236}">
                <a16:creationId xmlns:a16="http://schemas.microsoft.com/office/drawing/2014/main" id="{FA98869F-4633-4AD3-B892-AD2BB7FEAE74}"/>
              </a:ext>
            </a:extLst>
          </p:cNvPr>
          <p:cNvCxnSpPr/>
          <p:nvPr/>
        </p:nvCxnSpPr>
        <p:spPr>
          <a:xfrm>
            <a:off x="5960641" y="3729780"/>
            <a:ext cx="1247775" cy="19050"/>
          </a:xfrm>
          <a:prstGeom prst="line">
            <a:avLst/>
          </a:prstGeom>
        </p:spPr>
        <p:style>
          <a:lnRef idx="3">
            <a:schemeClr val="accent4"/>
          </a:lnRef>
          <a:fillRef idx="0">
            <a:schemeClr val="accent4"/>
          </a:fillRef>
          <a:effectRef idx="2">
            <a:schemeClr val="accent4"/>
          </a:effectRef>
          <a:fontRef idx="minor">
            <a:schemeClr val="tx1"/>
          </a:fontRef>
        </p:style>
      </p:cxnSp>
      <p:sp>
        <p:nvSpPr>
          <p:cNvPr id="24" name="Arrow: Down 23">
            <a:extLst>
              <a:ext uri="{FF2B5EF4-FFF2-40B4-BE49-F238E27FC236}">
                <a16:creationId xmlns:a16="http://schemas.microsoft.com/office/drawing/2014/main" id="{10E83C9F-A9E6-48A3-A316-184A421AF102}"/>
              </a:ext>
            </a:extLst>
          </p:cNvPr>
          <p:cNvSpPr/>
          <p:nvPr/>
        </p:nvSpPr>
        <p:spPr>
          <a:xfrm>
            <a:off x="8465716" y="2662980"/>
            <a:ext cx="942975" cy="1733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GB" sz="900" b="1"/>
              <a:t>WIND  </a:t>
            </a:r>
          </a:p>
          <a:p>
            <a:pPr algn="l"/>
            <a:r>
              <a:rPr lang="en-GB" sz="900" b="1"/>
              <a:t> DIRECTION</a:t>
            </a:r>
          </a:p>
        </p:txBody>
      </p:sp>
      <p:sp>
        <p:nvSpPr>
          <p:cNvPr id="25" name="Oval 24">
            <a:extLst>
              <a:ext uri="{FF2B5EF4-FFF2-40B4-BE49-F238E27FC236}">
                <a16:creationId xmlns:a16="http://schemas.microsoft.com/office/drawing/2014/main" id="{DC7F1A7A-EA06-4E9C-9D27-DE7E2FAD3A48}"/>
              </a:ext>
            </a:extLst>
          </p:cNvPr>
          <p:cNvSpPr/>
          <p:nvPr/>
        </p:nvSpPr>
        <p:spPr>
          <a:xfrm>
            <a:off x="6046366" y="4025055"/>
            <a:ext cx="590550" cy="619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6" name="Oval 25">
            <a:extLst>
              <a:ext uri="{FF2B5EF4-FFF2-40B4-BE49-F238E27FC236}">
                <a16:creationId xmlns:a16="http://schemas.microsoft.com/office/drawing/2014/main" id="{F0EA5CA9-4034-4C67-8229-4085C7D672FC}"/>
              </a:ext>
            </a:extLst>
          </p:cNvPr>
          <p:cNvSpPr/>
          <p:nvPr/>
        </p:nvSpPr>
        <p:spPr>
          <a:xfrm>
            <a:off x="9618241" y="4796580"/>
            <a:ext cx="590550" cy="619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cxnSp>
        <p:nvCxnSpPr>
          <p:cNvPr id="27" name="Straight Connector 26">
            <a:extLst>
              <a:ext uri="{FF2B5EF4-FFF2-40B4-BE49-F238E27FC236}">
                <a16:creationId xmlns:a16="http://schemas.microsoft.com/office/drawing/2014/main" id="{692591FF-3C64-4605-B97D-D12D10798DCE}"/>
              </a:ext>
            </a:extLst>
          </p:cNvPr>
          <p:cNvCxnSpPr/>
          <p:nvPr/>
        </p:nvCxnSpPr>
        <p:spPr>
          <a:xfrm>
            <a:off x="6341641" y="4025055"/>
            <a:ext cx="3571875" cy="771525"/>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a:extLst>
              <a:ext uri="{FF2B5EF4-FFF2-40B4-BE49-F238E27FC236}">
                <a16:creationId xmlns:a16="http://schemas.microsoft.com/office/drawing/2014/main" id="{68DED0E3-6CD3-4721-9DBC-7CB4C3CDB823}"/>
              </a:ext>
            </a:extLst>
          </p:cNvPr>
          <p:cNvCxnSpPr/>
          <p:nvPr/>
        </p:nvCxnSpPr>
        <p:spPr>
          <a:xfrm>
            <a:off x="6351166" y="4329855"/>
            <a:ext cx="3571875" cy="78105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9" name="Straight Connector 28">
            <a:extLst>
              <a:ext uri="{FF2B5EF4-FFF2-40B4-BE49-F238E27FC236}">
                <a16:creationId xmlns:a16="http://schemas.microsoft.com/office/drawing/2014/main" id="{A658CCC1-2CAC-42D9-AFCF-1C64C84805E8}"/>
              </a:ext>
            </a:extLst>
          </p:cNvPr>
          <p:cNvCxnSpPr/>
          <p:nvPr/>
        </p:nvCxnSpPr>
        <p:spPr>
          <a:xfrm>
            <a:off x="6341641" y="4644180"/>
            <a:ext cx="3571875" cy="771525"/>
          </a:xfrm>
          <a:prstGeom prst="line">
            <a:avLst/>
          </a:prstGeom>
        </p:spPr>
        <p:style>
          <a:lnRef idx="3">
            <a:schemeClr val="accent4"/>
          </a:lnRef>
          <a:fillRef idx="0">
            <a:schemeClr val="accent4"/>
          </a:fillRef>
          <a:effectRef idx="2">
            <a:schemeClr val="accent4"/>
          </a:effectRef>
          <a:fontRef idx="minor">
            <a:schemeClr val="tx1"/>
          </a:fontRef>
        </p:style>
      </p:cxnSp>
      <p:cxnSp>
        <p:nvCxnSpPr>
          <p:cNvPr id="30" name="Straight Connector 29">
            <a:extLst>
              <a:ext uri="{FF2B5EF4-FFF2-40B4-BE49-F238E27FC236}">
                <a16:creationId xmlns:a16="http://schemas.microsoft.com/office/drawing/2014/main" id="{4E36CBD3-6433-4079-84F1-B9BE9EA95937}"/>
              </a:ext>
            </a:extLst>
          </p:cNvPr>
          <p:cNvCxnSpPr/>
          <p:nvPr/>
        </p:nvCxnSpPr>
        <p:spPr>
          <a:xfrm>
            <a:off x="6341641" y="4644180"/>
            <a:ext cx="3571875" cy="152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31" name="Straight Connector 30">
            <a:extLst>
              <a:ext uri="{FF2B5EF4-FFF2-40B4-BE49-F238E27FC236}">
                <a16:creationId xmlns:a16="http://schemas.microsoft.com/office/drawing/2014/main" id="{BB0729AE-FE86-4D06-8E8D-729C168F4C85}"/>
              </a:ext>
            </a:extLst>
          </p:cNvPr>
          <p:cNvCxnSpPr/>
          <p:nvPr/>
        </p:nvCxnSpPr>
        <p:spPr>
          <a:xfrm>
            <a:off x="6551191" y="4115543"/>
            <a:ext cx="3152775" cy="1209675"/>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489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E02D4-924A-4D3F-ADEA-388CDD4625E4}"/>
              </a:ext>
            </a:extLst>
          </p:cNvPr>
          <p:cNvSpPr>
            <a:spLocks noGrp="1"/>
          </p:cNvSpPr>
          <p:nvPr>
            <p:ph type="title"/>
          </p:nvPr>
        </p:nvSpPr>
        <p:spPr/>
        <p:txBody>
          <a:bodyPr/>
          <a:lstStyle/>
          <a:p>
            <a:r>
              <a:rPr lang="en-US" dirty="0"/>
              <a:t>FINISHING LINE</a:t>
            </a:r>
            <a:endParaRPr lang="en-GB" dirty="0"/>
          </a:p>
        </p:txBody>
      </p:sp>
      <p:sp>
        <p:nvSpPr>
          <p:cNvPr id="3" name="Content Placeholder 2">
            <a:extLst>
              <a:ext uri="{FF2B5EF4-FFF2-40B4-BE49-F238E27FC236}">
                <a16:creationId xmlns:a16="http://schemas.microsoft.com/office/drawing/2014/main" id="{AF25A9F3-1961-48C2-973F-D3D5E930EECB}"/>
              </a:ext>
            </a:extLst>
          </p:cNvPr>
          <p:cNvSpPr>
            <a:spLocks noGrp="1"/>
          </p:cNvSpPr>
          <p:nvPr>
            <p:ph idx="1"/>
          </p:nvPr>
        </p:nvSpPr>
        <p:spPr/>
        <p:txBody>
          <a:bodyPr/>
          <a:lstStyle/>
          <a:p>
            <a:r>
              <a:rPr lang="en-US" dirty="0"/>
              <a:t>Line E is the finishing line</a:t>
            </a:r>
          </a:p>
          <a:p>
            <a:r>
              <a:rPr lang="en-US" dirty="0"/>
              <a:t>But don’t forget that the two marks are Marks of the course so Rule 18 MAY apply depending upon whether other competing boats are on same or opposite tacks.</a:t>
            </a:r>
          </a:p>
          <a:p>
            <a:r>
              <a:rPr lang="en-US" dirty="0"/>
              <a:t>Certainly Port vs Starboard tack boats does apply.</a:t>
            </a:r>
          </a:p>
          <a:p>
            <a:r>
              <a:rPr lang="en-US" dirty="0"/>
              <a:t>Use the racing rules to your advantage.</a:t>
            </a:r>
          </a:p>
          <a:p>
            <a:pPr marL="0" indent="0">
              <a:buNone/>
            </a:pPr>
            <a:r>
              <a:rPr lang="en-US" dirty="0"/>
              <a:t>  </a:t>
            </a:r>
            <a:endParaRPr lang="en-GB" dirty="0"/>
          </a:p>
        </p:txBody>
      </p:sp>
      <p:cxnSp>
        <p:nvCxnSpPr>
          <p:cNvPr id="5" name="Straight Connector 4">
            <a:extLst>
              <a:ext uri="{FF2B5EF4-FFF2-40B4-BE49-F238E27FC236}">
                <a16:creationId xmlns:a16="http://schemas.microsoft.com/office/drawing/2014/main" id="{9F401F29-A285-4D8B-8B1F-B35B9BD52383}"/>
              </a:ext>
            </a:extLst>
          </p:cNvPr>
          <p:cNvCxnSpPr/>
          <p:nvPr/>
        </p:nvCxnSpPr>
        <p:spPr>
          <a:xfrm>
            <a:off x="5578679" y="2038525"/>
            <a:ext cx="2013358" cy="0"/>
          </a:xfrm>
          <a:prstGeom prst="line">
            <a:avLst/>
          </a:prstGeom>
          <a:ln w="7620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40524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445A2-F60E-43BF-A32E-4BE5F02B4481}"/>
              </a:ext>
            </a:extLst>
          </p:cNvPr>
          <p:cNvSpPr>
            <a:spLocks noGrp="1"/>
          </p:cNvSpPr>
          <p:nvPr>
            <p:ph type="title"/>
          </p:nvPr>
        </p:nvSpPr>
        <p:spPr/>
        <p:txBody>
          <a:bodyPr/>
          <a:lstStyle/>
          <a:p>
            <a:r>
              <a:rPr lang="en-US" dirty="0"/>
              <a:t>BUT REMEMBER</a:t>
            </a:r>
            <a:endParaRPr lang="en-GB" dirty="0"/>
          </a:p>
        </p:txBody>
      </p:sp>
      <p:sp>
        <p:nvSpPr>
          <p:cNvPr id="3" name="Content Placeholder 2">
            <a:extLst>
              <a:ext uri="{FF2B5EF4-FFF2-40B4-BE49-F238E27FC236}">
                <a16:creationId xmlns:a16="http://schemas.microsoft.com/office/drawing/2014/main" id="{6A0CC051-FDB0-4C89-A58B-809BC29233B9}"/>
              </a:ext>
            </a:extLst>
          </p:cNvPr>
          <p:cNvSpPr>
            <a:spLocks noGrp="1"/>
          </p:cNvSpPr>
          <p:nvPr>
            <p:ph idx="1"/>
          </p:nvPr>
        </p:nvSpPr>
        <p:spPr>
          <a:xfrm>
            <a:off x="838200" y="1690688"/>
            <a:ext cx="10515600" cy="4486275"/>
          </a:xfrm>
        </p:spPr>
        <p:txBody>
          <a:bodyPr>
            <a:normAutofit fontScale="92500" lnSpcReduction="10000"/>
          </a:bodyPr>
          <a:lstStyle/>
          <a:p>
            <a:r>
              <a:rPr lang="en-US" dirty="0"/>
              <a:t>Finishing is not simply a matter of crossing or touching the finishing line and then relaxing.</a:t>
            </a:r>
          </a:p>
          <a:p>
            <a:r>
              <a:rPr lang="en-US" dirty="0"/>
              <a:t>You MUST complete the finishing process, having first taken any due penalties and then you MUST avoid any penalties during the finishing process and GET CLEAR of the FINISHING AREA</a:t>
            </a:r>
          </a:p>
          <a:p>
            <a:r>
              <a:rPr lang="en-US" dirty="0"/>
              <a:t>BECAUSE</a:t>
            </a:r>
          </a:p>
          <a:p>
            <a:r>
              <a:rPr lang="en-US" dirty="0"/>
              <a:t>Until you have done so you are potentially vulnerable</a:t>
            </a:r>
          </a:p>
          <a:p>
            <a:endParaRPr lang="en-US" dirty="0"/>
          </a:p>
          <a:p>
            <a:r>
              <a:rPr lang="en-US" dirty="0"/>
              <a:t>Simply hearing your sail number being called by the finishing team is NOT ENOUGH</a:t>
            </a:r>
          </a:p>
          <a:p>
            <a:r>
              <a:rPr lang="en-US" b="1" u="sng" dirty="0"/>
              <a:t>Get over that LINE and SAIL CLEAR! to avoid risking any penalty</a:t>
            </a:r>
            <a:endParaRPr lang="en-GB" b="1" u="sng" dirty="0"/>
          </a:p>
        </p:txBody>
      </p:sp>
    </p:spTree>
    <p:extLst>
      <p:ext uri="{BB962C8B-B14F-4D97-AF65-F5344CB8AC3E}">
        <p14:creationId xmlns:p14="http://schemas.microsoft.com/office/powerpoint/2010/main" val="141594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B2B9-16E6-456F-8A91-DED068FACB26}"/>
              </a:ext>
            </a:extLst>
          </p:cNvPr>
          <p:cNvSpPr>
            <a:spLocks noGrp="1"/>
          </p:cNvSpPr>
          <p:nvPr>
            <p:ph type="title"/>
          </p:nvPr>
        </p:nvSpPr>
        <p:spPr/>
        <p:txBody>
          <a:bodyPr/>
          <a:lstStyle/>
          <a:p>
            <a:r>
              <a:rPr lang="en-US" dirty="0"/>
              <a:t>OVERVIEW</a:t>
            </a:r>
            <a:endParaRPr lang="en-GB" dirty="0"/>
          </a:p>
        </p:txBody>
      </p:sp>
      <p:sp>
        <p:nvSpPr>
          <p:cNvPr id="3" name="Content Placeholder 2">
            <a:extLst>
              <a:ext uri="{FF2B5EF4-FFF2-40B4-BE49-F238E27FC236}">
                <a16:creationId xmlns:a16="http://schemas.microsoft.com/office/drawing/2014/main" id="{52DBF794-BB44-4900-8BA1-36EB742533D3}"/>
              </a:ext>
            </a:extLst>
          </p:cNvPr>
          <p:cNvSpPr>
            <a:spLocks noGrp="1"/>
          </p:cNvSpPr>
          <p:nvPr>
            <p:ph idx="1"/>
          </p:nvPr>
        </p:nvSpPr>
        <p:spPr/>
        <p:txBody>
          <a:bodyPr/>
          <a:lstStyle/>
          <a:p>
            <a:r>
              <a:rPr lang="en-US" dirty="0"/>
              <a:t>The aim of this presentation is probably more of a reminder of the various considerations, for most of this content is either prescriptive by the very nature of the contents of the Racing Rules of Sailing, or is Common Sense.</a:t>
            </a:r>
          </a:p>
          <a:p>
            <a:pPr marL="0" indent="0">
              <a:buNone/>
            </a:pPr>
            <a:endParaRPr lang="en-US" dirty="0"/>
          </a:p>
        </p:txBody>
      </p:sp>
    </p:spTree>
    <p:extLst>
      <p:ext uri="{BB962C8B-B14F-4D97-AF65-F5344CB8AC3E}">
        <p14:creationId xmlns:p14="http://schemas.microsoft.com/office/powerpoint/2010/main" val="26839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B2B9-16E6-456F-8A91-DED068FACB26}"/>
              </a:ext>
            </a:extLst>
          </p:cNvPr>
          <p:cNvSpPr>
            <a:spLocks noGrp="1"/>
          </p:cNvSpPr>
          <p:nvPr>
            <p:ph type="title"/>
          </p:nvPr>
        </p:nvSpPr>
        <p:spPr/>
        <p:txBody>
          <a:bodyPr/>
          <a:lstStyle/>
          <a:p>
            <a:r>
              <a:rPr lang="en-US" dirty="0"/>
              <a:t>OVERVIEW</a:t>
            </a:r>
            <a:endParaRPr lang="en-GB" dirty="0"/>
          </a:p>
        </p:txBody>
      </p:sp>
      <p:sp>
        <p:nvSpPr>
          <p:cNvPr id="3" name="Content Placeholder 2">
            <a:extLst>
              <a:ext uri="{FF2B5EF4-FFF2-40B4-BE49-F238E27FC236}">
                <a16:creationId xmlns:a16="http://schemas.microsoft.com/office/drawing/2014/main" id="{52DBF794-BB44-4900-8BA1-36EB742533D3}"/>
              </a:ext>
            </a:extLst>
          </p:cNvPr>
          <p:cNvSpPr>
            <a:spLocks noGrp="1"/>
          </p:cNvSpPr>
          <p:nvPr>
            <p:ph idx="1"/>
          </p:nvPr>
        </p:nvSpPr>
        <p:spPr/>
        <p:txBody>
          <a:bodyPr/>
          <a:lstStyle/>
          <a:p>
            <a:r>
              <a:rPr lang="en-US" dirty="0"/>
              <a:t>The aim of this presentation is probably more of a reminder of the various considerations, for most of this content is either prescriptive by the very nature of the contents of the Racing Rules of Sailing, or is Common Sense.</a:t>
            </a:r>
          </a:p>
          <a:p>
            <a:endParaRPr lang="en-US" dirty="0"/>
          </a:p>
          <a:p>
            <a:r>
              <a:rPr lang="en-US" dirty="0"/>
              <a:t>However, in the heat of the moment of competition, Common Sense isn’t always the first thing that comes to mind.</a:t>
            </a:r>
            <a:endParaRPr lang="en-GB" dirty="0"/>
          </a:p>
        </p:txBody>
      </p:sp>
    </p:spTree>
    <p:extLst>
      <p:ext uri="{BB962C8B-B14F-4D97-AF65-F5344CB8AC3E}">
        <p14:creationId xmlns:p14="http://schemas.microsoft.com/office/powerpoint/2010/main" val="4161124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0158C-90C8-4068-8F9B-C0185D283153}"/>
              </a:ext>
            </a:extLst>
          </p:cNvPr>
          <p:cNvSpPr>
            <a:spLocks noGrp="1"/>
          </p:cNvSpPr>
          <p:nvPr>
            <p:ph type="title"/>
          </p:nvPr>
        </p:nvSpPr>
        <p:spPr/>
        <p:txBody>
          <a:bodyPr/>
          <a:lstStyle/>
          <a:p>
            <a:r>
              <a:rPr lang="en-US" dirty="0"/>
              <a:t>Key RULES and/or REFERENCES</a:t>
            </a:r>
            <a:endParaRPr lang="en-GB" dirty="0"/>
          </a:p>
        </p:txBody>
      </p:sp>
      <p:sp>
        <p:nvSpPr>
          <p:cNvPr id="3" name="Content Placeholder 2">
            <a:extLst>
              <a:ext uri="{FF2B5EF4-FFF2-40B4-BE49-F238E27FC236}">
                <a16:creationId xmlns:a16="http://schemas.microsoft.com/office/drawing/2014/main" id="{06D81235-3ECB-434A-B4B5-73A0A13D8313}"/>
              </a:ext>
            </a:extLst>
          </p:cNvPr>
          <p:cNvSpPr>
            <a:spLocks noGrp="1"/>
          </p:cNvSpPr>
          <p:nvPr>
            <p:ph idx="1"/>
          </p:nvPr>
        </p:nvSpPr>
        <p:spPr/>
        <p:txBody>
          <a:bodyPr/>
          <a:lstStyle/>
          <a:p>
            <a:r>
              <a:rPr lang="en-US" dirty="0"/>
              <a:t>RRS Definitions:-</a:t>
            </a:r>
          </a:p>
          <a:p>
            <a:r>
              <a:rPr lang="en-US" sz="2000" dirty="0"/>
              <a:t>FINISH</a:t>
            </a:r>
          </a:p>
          <a:p>
            <a:r>
              <a:rPr lang="en-US" sz="2000" dirty="0"/>
              <a:t>RACING</a:t>
            </a:r>
          </a:p>
          <a:p>
            <a:r>
              <a:rPr lang="en-US" sz="2000" dirty="0"/>
              <a:t>START</a:t>
            </a:r>
          </a:p>
          <a:p>
            <a:r>
              <a:rPr lang="en-US" sz="2000" dirty="0"/>
              <a:t>SAIL THE COURSE</a:t>
            </a:r>
          </a:p>
          <a:p>
            <a:endParaRPr lang="en-US" dirty="0"/>
          </a:p>
          <a:p>
            <a:r>
              <a:rPr lang="en-US" dirty="0"/>
              <a:t>Rule 28</a:t>
            </a:r>
          </a:p>
          <a:p>
            <a:r>
              <a:rPr lang="en-US" dirty="0"/>
              <a:t>Rule 31</a:t>
            </a:r>
          </a:p>
          <a:p>
            <a:r>
              <a:rPr lang="en-US" dirty="0"/>
              <a:t>Now let’s take a look at these in more detail</a:t>
            </a:r>
          </a:p>
          <a:p>
            <a:pPr marL="2286000" lvl="5" indent="0">
              <a:buNone/>
            </a:pPr>
            <a:endParaRPr lang="en-US" dirty="0"/>
          </a:p>
        </p:txBody>
      </p:sp>
    </p:spTree>
    <p:extLst>
      <p:ext uri="{BB962C8B-B14F-4D97-AF65-F5344CB8AC3E}">
        <p14:creationId xmlns:p14="http://schemas.microsoft.com/office/powerpoint/2010/main" val="257485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0F956-086D-4291-97D0-DCC2B8C44153}"/>
              </a:ext>
            </a:extLst>
          </p:cNvPr>
          <p:cNvSpPr>
            <a:spLocks noGrp="1"/>
          </p:cNvSpPr>
          <p:nvPr>
            <p:ph type="title"/>
          </p:nvPr>
        </p:nvSpPr>
        <p:spPr>
          <a:xfrm>
            <a:off x="922090" y="214123"/>
            <a:ext cx="10515600" cy="901613"/>
          </a:xfrm>
        </p:spPr>
        <p:txBody>
          <a:bodyPr>
            <a:normAutofit/>
          </a:bodyPr>
          <a:lstStyle/>
          <a:p>
            <a:r>
              <a:rPr lang="en-US" sz="3200" dirty="0"/>
              <a:t>Definitions</a:t>
            </a:r>
            <a:endParaRPr lang="en-GB" sz="3200" dirty="0"/>
          </a:p>
        </p:txBody>
      </p:sp>
      <p:sp>
        <p:nvSpPr>
          <p:cNvPr id="3" name="Content Placeholder 2">
            <a:extLst>
              <a:ext uri="{FF2B5EF4-FFF2-40B4-BE49-F238E27FC236}">
                <a16:creationId xmlns:a16="http://schemas.microsoft.com/office/drawing/2014/main" id="{C98FEBE0-408C-4F81-9A4B-10411256B312}"/>
              </a:ext>
            </a:extLst>
          </p:cNvPr>
          <p:cNvSpPr>
            <a:spLocks noGrp="1"/>
          </p:cNvSpPr>
          <p:nvPr>
            <p:ph idx="1"/>
          </p:nvPr>
        </p:nvSpPr>
        <p:spPr>
          <a:xfrm>
            <a:off x="838200" y="1182848"/>
            <a:ext cx="10515600" cy="4994115"/>
          </a:xfrm>
        </p:spPr>
        <p:txBody>
          <a:bodyPr/>
          <a:lstStyle/>
          <a:p>
            <a:r>
              <a:rPr lang="en-GB" sz="1400" b="1" u="sng" dirty="0">
                <a:effectLst/>
                <a:latin typeface="Calibri" panose="020F0502020204030204" pitchFamily="34" charset="0"/>
                <a:ea typeface="Calibri" panose="020F0502020204030204" pitchFamily="34" charset="0"/>
                <a:cs typeface="Times New Roman" panose="02020603050405020304" pitchFamily="18" charset="0"/>
              </a:rPr>
              <a:t>FINISH </a:t>
            </a:r>
          </a:p>
          <a:p>
            <a:r>
              <a:rPr lang="en-GB" sz="1400" dirty="0">
                <a:effectLst/>
                <a:latin typeface="Calibri" panose="020F0502020204030204" pitchFamily="34" charset="0"/>
                <a:ea typeface="Calibri" panose="020F0502020204030204" pitchFamily="34" charset="0"/>
                <a:cs typeface="Times New Roman" panose="02020603050405020304" pitchFamily="18" charset="0"/>
              </a:rPr>
              <a:t>A boat finishes when, after starting, any part of her hull crosses the finishing line from the course side. </a:t>
            </a:r>
            <a:r>
              <a:rPr lang="en-GB"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However, she has not finished if after crossing the finishing line she (a) takes a penalty under rule 44.2, (b) corrects an error in sailing the course made at the line, or (c) continues to sail the course.</a:t>
            </a: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400" dirty="0">
                <a:latin typeface="Calibri" panose="020F0502020204030204" pitchFamily="34" charset="0"/>
                <a:ea typeface="Calibri" panose="020F0502020204030204" pitchFamily="34" charset="0"/>
                <a:cs typeface="Times New Roman" panose="02020603050405020304" pitchFamily="18" charset="0"/>
              </a:rPr>
              <a:t>But let us also consider the definition of </a:t>
            </a:r>
          </a:p>
          <a:p>
            <a:r>
              <a:rPr lang="en-GB" sz="1400" b="1" u="sng" dirty="0">
                <a:effectLst/>
                <a:latin typeface="Calibri" panose="020F0502020204030204" pitchFamily="34" charset="0"/>
                <a:ea typeface="Calibri" panose="020F0502020204030204" pitchFamily="34" charset="0"/>
                <a:cs typeface="Times New Roman" panose="02020603050405020304" pitchFamily="18" charset="0"/>
              </a:rPr>
              <a:t>RACING</a:t>
            </a:r>
          </a:p>
          <a:p>
            <a:r>
              <a:rPr lang="en-GB" sz="1400" dirty="0">
                <a:effectLst/>
                <a:latin typeface="Calibri" panose="020F0502020204030204" pitchFamily="34" charset="0"/>
                <a:ea typeface="Calibri" panose="020F0502020204030204" pitchFamily="34" charset="0"/>
                <a:cs typeface="Times New Roman" panose="02020603050405020304" pitchFamily="18" charset="0"/>
              </a:rPr>
              <a:t>A boat is racing from her preparatory signal </a:t>
            </a:r>
            <a:r>
              <a:rPr lang="en-GB"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until she finishes and clears the finishing line and marks</a:t>
            </a:r>
            <a:r>
              <a:rPr lang="en-GB" sz="1400" dirty="0">
                <a:effectLst/>
                <a:latin typeface="Calibri" panose="020F0502020204030204" pitchFamily="34" charset="0"/>
                <a:ea typeface="Calibri" panose="020F0502020204030204" pitchFamily="34" charset="0"/>
                <a:cs typeface="Times New Roman" panose="02020603050405020304" pitchFamily="18" charset="0"/>
              </a:rPr>
              <a:t> or retires, or until the race committee signals a general recall, postponement or abandonment. </a:t>
            </a:r>
          </a:p>
          <a:p>
            <a:r>
              <a:rPr lang="en-GB" sz="1400" dirty="0">
                <a:latin typeface="Calibri" panose="020F0502020204030204" pitchFamily="34" charset="0"/>
                <a:ea typeface="Calibri" panose="020F0502020204030204" pitchFamily="34" charset="0"/>
                <a:cs typeface="Times New Roman" panose="02020603050405020304" pitchFamily="18" charset="0"/>
              </a:rPr>
              <a:t>Before we FINISH, at the highest and simplest level of consideration we also have to</a:t>
            </a:r>
          </a:p>
          <a:p>
            <a:r>
              <a:rPr lang="en-GB" sz="1400" b="1" u="sng" dirty="0">
                <a:effectLst/>
                <a:latin typeface="Calibri" panose="020F0502020204030204" pitchFamily="34" charset="0"/>
                <a:ea typeface="Calibri" panose="020F0502020204030204" pitchFamily="34" charset="0"/>
                <a:cs typeface="Times New Roman" panose="02020603050405020304" pitchFamily="18" charset="0"/>
              </a:rPr>
              <a:t>START</a:t>
            </a:r>
          </a:p>
          <a:p>
            <a:r>
              <a:rPr lang="en-GB" sz="1400" dirty="0">
                <a:effectLst/>
                <a:latin typeface="Calibri" panose="020F0502020204030204" pitchFamily="34" charset="0"/>
                <a:ea typeface="Calibri" panose="020F0502020204030204" pitchFamily="34" charset="0"/>
                <a:cs typeface="Times New Roman" panose="02020603050405020304" pitchFamily="18" charset="0"/>
              </a:rPr>
              <a:t>A boat starts when, her hull having been entirely on the pre-start side of the starting line at or after her starting signal, and having complied with rule 30.1 if it applies, any part of her hull crosses the starting line from the pre-start side to the course side. </a:t>
            </a:r>
          </a:p>
          <a:p>
            <a:r>
              <a:rPr lang="en-GB" sz="1400" b="1" u="sng" dirty="0">
                <a:latin typeface="Calibri" panose="020F0502020204030204" pitchFamily="34" charset="0"/>
                <a:ea typeface="Calibri" panose="020F0502020204030204" pitchFamily="34" charset="0"/>
                <a:cs typeface="Times New Roman" panose="02020603050405020304" pitchFamily="18" charset="0"/>
              </a:rPr>
              <a:t>SAIL THE COURSE</a:t>
            </a:r>
          </a:p>
          <a:p>
            <a:r>
              <a:rPr lang="en-GB" sz="1400" dirty="0">
                <a:effectLst/>
                <a:latin typeface="Calibri" panose="020F0502020204030204" pitchFamily="34" charset="0"/>
                <a:ea typeface="Calibri" panose="020F0502020204030204" pitchFamily="34" charset="0"/>
                <a:cs typeface="Times New Roman" panose="02020603050405020304" pitchFamily="18" charset="0"/>
              </a:rPr>
              <a:t>A boat sails the course provided that a string representing her track from the time she begins to approach the starting line from its prestart side to start until she finishes, when drawn taut, (a) passes each mark of the course for the race on the required side and in the correct order, (b) touches each mark designated in the sailing instructions to be a rounding mark, and (c) passes between the marks of a gate from the direction of the course from the previous mark.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80535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198CE-CA69-4DEC-828B-8861488E9A9C}"/>
              </a:ext>
            </a:extLst>
          </p:cNvPr>
          <p:cNvSpPr>
            <a:spLocks noGrp="1"/>
          </p:cNvSpPr>
          <p:nvPr>
            <p:ph type="title"/>
          </p:nvPr>
        </p:nvSpPr>
        <p:spPr/>
        <p:txBody>
          <a:bodyPr/>
          <a:lstStyle/>
          <a:p>
            <a:r>
              <a:rPr lang="en-US" dirty="0"/>
              <a:t>Rules</a:t>
            </a:r>
            <a:endParaRPr lang="en-GB" dirty="0"/>
          </a:p>
        </p:txBody>
      </p:sp>
      <p:sp>
        <p:nvSpPr>
          <p:cNvPr id="3" name="Content Placeholder 2">
            <a:extLst>
              <a:ext uri="{FF2B5EF4-FFF2-40B4-BE49-F238E27FC236}">
                <a16:creationId xmlns:a16="http://schemas.microsoft.com/office/drawing/2014/main" id="{E19CE63C-36A3-4EA2-81AE-C741FBA9C70C}"/>
              </a:ext>
            </a:extLst>
          </p:cNvPr>
          <p:cNvSpPr>
            <a:spLocks noGrp="1"/>
          </p:cNvSpPr>
          <p:nvPr>
            <p:ph idx="1"/>
          </p:nvPr>
        </p:nvSpPr>
        <p:spPr/>
        <p:txBody>
          <a:bodyPr/>
          <a:lstStyle/>
          <a:p>
            <a:r>
              <a:rPr lang="en-US" dirty="0"/>
              <a:t>RRS 28</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28 SAILING THE RACE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28.1 A boat shall start, sail the course and then finish. While doing so, she may leave on either side a mark that does not begin, bound or end the leg she is sailing. After finishing </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she need not cross the finishing line completely</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28.2 A boat may correct any errors in sailing the course, provided she has not crossed the finishing line to finish</a:t>
            </a:r>
          </a:p>
          <a:p>
            <a:r>
              <a:rPr lang="en-GB" dirty="0"/>
              <a:t>RRS 31</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31 TOUCHING A MARK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While racing, a boat shall not touch a starting mark before starting, a mark that begins, bounds or ends the leg of the course on which she is sailing, </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or a finishing mark after finishing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37439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445A2-F60E-43BF-A32E-4BE5F02B4481}"/>
              </a:ext>
            </a:extLst>
          </p:cNvPr>
          <p:cNvSpPr>
            <a:spLocks noGrp="1"/>
          </p:cNvSpPr>
          <p:nvPr>
            <p:ph type="title"/>
          </p:nvPr>
        </p:nvSpPr>
        <p:spPr/>
        <p:txBody>
          <a:bodyPr/>
          <a:lstStyle/>
          <a:p>
            <a:r>
              <a:rPr lang="en-US" dirty="0"/>
              <a:t>IN OTHER WORDS</a:t>
            </a:r>
            <a:endParaRPr lang="en-GB" dirty="0"/>
          </a:p>
        </p:txBody>
      </p:sp>
      <p:sp>
        <p:nvSpPr>
          <p:cNvPr id="3" name="Content Placeholder 2">
            <a:extLst>
              <a:ext uri="{FF2B5EF4-FFF2-40B4-BE49-F238E27FC236}">
                <a16:creationId xmlns:a16="http://schemas.microsoft.com/office/drawing/2014/main" id="{6A0CC051-FDB0-4C89-A58B-809BC29233B9}"/>
              </a:ext>
            </a:extLst>
          </p:cNvPr>
          <p:cNvSpPr>
            <a:spLocks noGrp="1"/>
          </p:cNvSpPr>
          <p:nvPr>
            <p:ph idx="1"/>
          </p:nvPr>
        </p:nvSpPr>
        <p:spPr/>
        <p:txBody>
          <a:bodyPr/>
          <a:lstStyle/>
          <a:p>
            <a:r>
              <a:rPr lang="en-US" dirty="0"/>
              <a:t>There is plenty to consider before we even get close enough to FINISHING</a:t>
            </a:r>
          </a:p>
          <a:p>
            <a:r>
              <a:rPr lang="en-US" dirty="0"/>
              <a:t>BUT</a:t>
            </a:r>
          </a:p>
        </p:txBody>
      </p:sp>
    </p:spTree>
    <p:extLst>
      <p:ext uri="{BB962C8B-B14F-4D97-AF65-F5344CB8AC3E}">
        <p14:creationId xmlns:p14="http://schemas.microsoft.com/office/powerpoint/2010/main" val="3984238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2660</Words>
  <Application>Microsoft Office PowerPoint</Application>
  <PresentationFormat>Widescreen</PresentationFormat>
  <Paragraphs>196</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FINISHING</vt:lpstr>
      <vt:lpstr>FINISHING</vt:lpstr>
      <vt:lpstr>FINISHING</vt:lpstr>
      <vt:lpstr>OVERVIEW</vt:lpstr>
      <vt:lpstr>OVERVIEW</vt:lpstr>
      <vt:lpstr>Key RULES and/or REFERENCES</vt:lpstr>
      <vt:lpstr>Definitions</vt:lpstr>
      <vt:lpstr>Rules</vt:lpstr>
      <vt:lpstr>IN OTHER WORDS</vt:lpstr>
      <vt:lpstr>IN OTHER WORDS</vt:lpstr>
      <vt:lpstr>Considerations</vt:lpstr>
      <vt:lpstr>STRATEGIES</vt:lpstr>
      <vt:lpstr>Preparation ahead of launching</vt:lpstr>
      <vt:lpstr>STRATEGIES</vt:lpstr>
      <vt:lpstr>Launching and the START</vt:lpstr>
      <vt:lpstr>Which is the correct start line?</vt:lpstr>
      <vt:lpstr>Line D</vt:lpstr>
      <vt:lpstr>STRATEGIES</vt:lpstr>
      <vt:lpstr>STARTING</vt:lpstr>
      <vt:lpstr>Possible Starting Penalties</vt:lpstr>
      <vt:lpstr>Other Starting Penalties</vt:lpstr>
      <vt:lpstr>STRATEGIES</vt:lpstr>
      <vt:lpstr>SAILING the COURSE</vt:lpstr>
      <vt:lpstr>Outside Assistance</vt:lpstr>
      <vt:lpstr>SAILING the COURSE</vt:lpstr>
      <vt:lpstr>Potential Banana Skins</vt:lpstr>
      <vt:lpstr>Potential Banana Skins</vt:lpstr>
      <vt:lpstr>Potential Banana Skins</vt:lpstr>
      <vt:lpstr>The Penultimate Leg</vt:lpstr>
      <vt:lpstr>The Final Leg</vt:lpstr>
      <vt:lpstr>FINISHING LINE</vt:lpstr>
      <vt:lpstr>BUT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FINISHING</dc:title>
  <dc:creator>John Smith</dc:creator>
  <cp:lastModifiedBy>John Smith</cp:lastModifiedBy>
  <cp:revision>30</cp:revision>
  <dcterms:created xsi:type="dcterms:W3CDTF">2021-06-19T20:24:59Z</dcterms:created>
  <dcterms:modified xsi:type="dcterms:W3CDTF">2021-07-20T15:29:55Z</dcterms:modified>
</cp:coreProperties>
</file>